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9" r:id="rId3"/>
    <p:sldId id="260" r:id="rId4"/>
    <p:sldId id="258" r:id="rId5"/>
    <p:sldId id="262" r:id="rId6"/>
    <p:sldId id="263" r:id="rId7"/>
    <p:sldId id="268" r:id="rId8"/>
    <p:sldId id="265" r:id="rId9"/>
    <p:sldId id="264" r:id="rId10"/>
    <p:sldId id="267" r:id="rId11"/>
    <p:sldId id="266" r:id="rId12"/>
    <p:sldId id="27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59BF9-D8EE-4BF9-9622-3E527BED70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969826-6B2E-4AEA-B02E-740CE8176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9C12DA-D299-448B-BE2A-B22718511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6F253-CB72-49F3-8859-4D81A8F3D711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6341F6-CE85-4160-9792-815FEEA05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207098-4796-4DFB-8B2F-C67466842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6D008-5050-46F8-ACD2-19020DC42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763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32504-2A00-4224-B287-2C2832E3E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382261-2098-461B-99F4-A0B200D3B4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3168B5-62B9-4D31-9889-5AB7DA2A2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6F253-CB72-49F3-8859-4D81A8F3D711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0BC311-1695-4A0A-876B-64228876E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3109BF-91F4-4725-B66F-D01E83226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6D008-5050-46F8-ACD2-19020DC42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904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DC7526-F673-4AA6-8082-6955DACC58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BAB652-175D-4A3F-A4DB-820526ECD7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9F9E1A-A0AC-4377-802A-87BCEDF42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6F253-CB72-49F3-8859-4D81A8F3D711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9C8802-2624-4901-AE87-3D3AB6982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FAEFDD-DADC-4D7F-9A7A-3C250005D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6D008-5050-46F8-ACD2-19020DC42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967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4474B-AE18-430D-A146-79C784AEA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55A2AF-8554-4E03-9D86-1DCB810CC8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4D766E-9492-4E57-87B4-FA44565AE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6F253-CB72-49F3-8859-4D81A8F3D711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4A0F65-6F77-4707-892F-02424CE9A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F1105-F403-4234-8A05-E16F55558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6D008-5050-46F8-ACD2-19020DC42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436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0B7EF-7E26-4CF3-9B20-D272B7E7D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1D2EB0-07CC-4DC3-8C0E-AE8CF459F2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72BB23-5BCF-43C5-BCDC-D8E13BC5B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6F253-CB72-49F3-8859-4D81A8F3D711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7D9D17-96AB-4931-B911-BCD4C196B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9B18B2-DAB0-4AEB-AC87-69F774CE4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6D008-5050-46F8-ACD2-19020DC42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059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281FB-6B9F-4F45-B69B-31FA3EDC5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1124C7-202D-4545-85DD-13A8D5E945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7442A6-EEA6-4E85-991A-FA3243B097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B0779-D3D9-4977-924A-2B113A325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6F253-CB72-49F3-8859-4D81A8F3D711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4BA84-684E-45E8-A891-82488A61C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77E71A-BF31-45BA-BF1D-5EEC3C9E8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6D008-5050-46F8-ACD2-19020DC42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445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C0FB5-D6F7-4870-92A4-1B622A220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60C89B-9BCB-4B18-A55C-4F38449A07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B39BFE-E1D8-4101-8DA6-BD266B47C3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8B69D8-B51E-48A1-A061-84676D814E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F11173-48B9-4C82-A604-C7B92BF528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AE24E8-9612-40BD-8473-1F93F3F36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6F253-CB72-49F3-8859-4D81A8F3D711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6B4621-DBAC-4AD9-938D-2E49CC7BE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A87606-C09C-49D6-B5FD-A54F1BD77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6D008-5050-46F8-ACD2-19020DC42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773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633F9-DA0A-4774-9BD0-6A2B2CA58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1D8DE-DF98-4A1C-82C8-B7638C715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6F253-CB72-49F3-8859-4D81A8F3D711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E3266B-120A-4A7D-9FF3-673674311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DBB09E-E736-452A-998B-C34A5FEAD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6D008-5050-46F8-ACD2-19020DC42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146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D1D120-FE0E-4C98-9AA6-A6954794E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6F253-CB72-49F3-8859-4D81A8F3D711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8CD0C1-C49A-4624-B293-3C6C8AA8D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700886-89AA-4331-B746-5C7C9055C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6D008-5050-46F8-ACD2-19020DC42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404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A482C-57C3-4ABF-B005-4B648F325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359AE-4E08-4713-A63D-B5E8B9ABE4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5EA67D-541B-4928-AAB8-F6186E7BB5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5E128E-0D23-4519-836F-F313C9DF1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6F253-CB72-49F3-8859-4D81A8F3D711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415178-2E78-4938-8EB5-C003642C5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AAEC4B-26B0-4999-8C9A-E899AB0A4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6D008-5050-46F8-ACD2-19020DC42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448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DF319-E70D-4B1D-A74D-0CA86BD13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2111E1-98B8-4131-A388-1D55647FDB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1EFADB-45C7-46B8-A8DA-C0B87FFDA3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0BE1FD-8BC2-429A-9103-B5269E13E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6F253-CB72-49F3-8859-4D81A8F3D711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170F6C-A4E4-4364-8578-B47F73157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5E2C15-6C0B-4FBE-A2C8-27C1331C2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6D008-5050-46F8-ACD2-19020DC42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992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2C5AD1-A782-450C-AFFC-CFE0881AA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7B9C7-4C0F-4C25-856C-D16FE0126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B4CF8B-29D7-4943-AED2-996E9AAA3F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96F253-CB72-49F3-8859-4D81A8F3D711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4FB07C-E3D1-4B42-B75D-F6DBAAF644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48CA7-E5A9-42B4-9824-8F847DB18E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B6D008-5050-46F8-ACD2-19020DC42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122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juniorschool.wikispaces.com/pictures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jackbrummet.blogspot.com/2012/08/the-origin-and-back-story-of-smiley-face.html" TargetMode="Externa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ommons.wikimedia.org/wiki/file:emoji_u1f44d.svg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thatandthisinmumbai.wordpress.com/category/humour/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1D2CB91-DA7F-4775-BE86-1E9CB0B75B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Matching a short vertical on 160 meters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DFC33CD-CB9E-45FF-A7D9-B1E3EB9876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3055" y="4474874"/>
            <a:ext cx="9144000" cy="1655762"/>
          </a:xfrm>
        </p:spPr>
        <p:txBody>
          <a:bodyPr>
            <a:normAutofit fontScale="85000" lnSpcReduction="20000"/>
          </a:bodyPr>
          <a:lstStyle/>
          <a:p>
            <a:r>
              <a:rPr lang="en-US" sz="3200" dirty="0"/>
              <a:t>Joe Purden</a:t>
            </a:r>
          </a:p>
          <a:p>
            <a:r>
              <a:rPr lang="en-US" sz="3200" dirty="0"/>
              <a:t>W6AYC</a:t>
            </a:r>
          </a:p>
          <a:p>
            <a:r>
              <a:rPr lang="en-US" sz="3200" dirty="0"/>
              <a:t>purden@verizon.net</a:t>
            </a:r>
          </a:p>
          <a:p>
            <a:r>
              <a:rPr lang="en-US" sz="3200" dirty="0"/>
              <a:t>July 24, 2018</a:t>
            </a:r>
          </a:p>
        </p:txBody>
      </p:sp>
    </p:spTree>
    <p:extLst>
      <p:ext uri="{BB962C8B-B14F-4D97-AF65-F5344CB8AC3E}">
        <p14:creationId xmlns:p14="http://schemas.microsoft.com/office/powerpoint/2010/main" val="34711505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81DE3-D358-4FC3-BDAD-0DB5AF781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73" y="563376"/>
            <a:ext cx="11028217" cy="895639"/>
          </a:xfrm>
        </p:spPr>
        <p:txBody>
          <a:bodyPr>
            <a:normAutofit fontScale="90000"/>
          </a:bodyPr>
          <a:lstStyle/>
          <a:p>
            <a:r>
              <a:rPr lang="en-US" sz="3100" dirty="0"/>
              <a:t>Adding loading coil: VSWR= 3.9:1, 1.83 MHz</a:t>
            </a:r>
            <a:br>
              <a:rPr lang="en-US" sz="3600" dirty="0"/>
            </a:br>
            <a:r>
              <a:rPr lang="en-US" sz="2200" dirty="0"/>
              <a:t>Expand /contract coil windings to adjust center frequency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5A6E70-24EF-40F6-8E0B-6D1EAE02D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927" y="1258268"/>
            <a:ext cx="11166764" cy="55997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207084-7920-46B6-96E3-20D15622CB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72400" y="2313616"/>
            <a:ext cx="4322618" cy="324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0959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DD436-8423-4A69-99EB-1A6503CBD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6366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Adding hairpin coil- 20 </a:t>
            </a:r>
            <a:r>
              <a:rPr lang="en-US" sz="3600" dirty="0" err="1"/>
              <a:t>KHz</a:t>
            </a:r>
            <a:r>
              <a:rPr lang="en-US" sz="3600" dirty="0"/>
              <a:t> BW for 2:1 VSWR</a:t>
            </a:r>
            <a:br>
              <a:rPr lang="en-US" sz="3600" dirty="0"/>
            </a:br>
            <a:r>
              <a:rPr lang="en-US" sz="2700" dirty="0"/>
              <a:t>Expand/contract hairpin coil for best VSWR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1A5A37-91F5-4F96-A5D0-C9A9DEF9E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191492"/>
            <a:ext cx="11299927" cy="56665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9B6921-CA3C-43D3-ADD7-38FE39595B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24336" y="1992626"/>
            <a:ext cx="4746515" cy="35598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C99C83-9170-4064-9495-D1C4FC0492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94510" y="3629889"/>
            <a:ext cx="3169855" cy="237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0687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579A1-6E97-4D1D-B02C-667F23434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9493"/>
          </a:xfrm>
        </p:spPr>
        <p:txBody>
          <a:bodyPr/>
          <a:lstStyle/>
          <a:p>
            <a:r>
              <a:rPr lang="en-US" dirty="0"/>
              <a:t>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6C3787-6C6D-41F3-9720-4464BB9F9D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5455"/>
            <a:ext cx="10515600" cy="4791508"/>
          </a:xfrm>
        </p:spPr>
        <p:txBody>
          <a:bodyPr>
            <a:normAutofit/>
          </a:bodyPr>
          <a:lstStyle/>
          <a:p>
            <a:r>
              <a:rPr lang="en-US" sz="3200" dirty="0"/>
              <a:t>Initial tests</a:t>
            </a:r>
          </a:p>
          <a:p>
            <a:pPr lvl="1"/>
            <a:r>
              <a:rPr lang="en-US" sz="2800" dirty="0"/>
              <a:t>String of </a:t>
            </a:r>
            <a:r>
              <a:rPr lang="en-US" sz="2800" dirty="0" err="1"/>
              <a:t>dits</a:t>
            </a:r>
            <a:r>
              <a:rPr lang="en-US" sz="2800" dirty="0"/>
              <a:t> while increasing power to 1.5 KW </a:t>
            </a:r>
          </a:p>
          <a:p>
            <a:pPr lvl="2"/>
            <a:r>
              <a:rPr lang="en-US" sz="2400" dirty="0"/>
              <a:t>No arcs</a:t>
            </a:r>
          </a:p>
          <a:p>
            <a:pPr lvl="1"/>
            <a:r>
              <a:rPr lang="en-US" sz="2800" dirty="0"/>
              <a:t>1.5 KW carrier for 30 seconds</a:t>
            </a:r>
          </a:p>
          <a:p>
            <a:pPr lvl="2"/>
            <a:r>
              <a:rPr lang="en-US" sz="2400" dirty="0"/>
              <a:t>Run around house from shack, climb step ladder    r</a:t>
            </a:r>
          </a:p>
          <a:p>
            <a:pPr lvl="2"/>
            <a:r>
              <a:rPr lang="en-US" sz="2400" dirty="0"/>
              <a:t>Coil just warm</a:t>
            </a:r>
          </a:p>
          <a:p>
            <a:r>
              <a:rPr lang="en-US" sz="3200" dirty="0"/>
              <a:t>Finale</a:t>
            </a:r>
          </a:p>
          <a:p>
            <a:pPr lvl="2"/>
            <a:r>
              <a:rPr lang="en-US" sz="2400" dirty="0"/>
              <a:t>Worked KH1/KH7Z, 6/30/2018, 0930Z (2:30AM local) 3 calls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6655B52-9F45-4E37-9EA7-846521DA45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301453" y="2924204"/>
            <a:ext cx="683522" cy="7180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658D902-4C09-45A3-829A-A7D34E27D7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682987" y="5178080"/>
            <a:ext cx="998883" cy="99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8856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22D45-A6D5-4B5C-BE20-5384DD9DB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7760"/>
            <a:ext cx="10515600" cy="737812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Objective: Use existing 50ft vertical on 160 meters to work Baker Island </a:t>
            </a:r>
            <a:br>
              <a:rPr lang="en-US" sz="4000" dirty="0"/>
            </a:br>
            <a:endParaRPr lang="en-US" sz="4000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A6FBB24-EF05-47C3-940B-C9F893B25B60}"/>
              </a:ext>
            </a:extLst>
          </p:cNvPr>
          <p:cNvGrpSpPr/>
          <p:nvPr/>
        </p:nvGrpSpPr>
        <p:grpSpPr>
          <a:xfrm>
            <a:off x="506832" y="1566547"/>
            <a:ext cx="10290614" cy="5233700"/>
            <a:chOff x="-884463" y="1624301"/>
            <a:chExt cx="10290614" cy="52337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D3151DC-DC28-40A6-AAF5-3F70B6F487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4" t="13636" r="8687" b="10944"/>
            <a:stretch/>
          </p:blipFill>
          <p:spPr>
            <a:xfrm rot="5400000">
              <a:off x="1051140" y="2519723"/>
              <a:ext cx="5233700" cy="344285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84AEADA-FBCC-4463-B3C5-C1EEF8D067D6}"/>
                </a:ext>
              </a:extLst>
            </p:cNvPr>
            <p:cNvSpPr txBox="1"/>
            <p:nvPr/>
          </p:nvSpPr>
          <p:spPr>
            <a:xfrm>
              <a:off x="5962392" y="3502190"/>
              <a:ext cx="28632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40 foot fiberglass </a:t>
              </a:r>
              <a:r>
                <a:rPr lang="en-US" dirty="0" err="1"/>
                <a:t>Spiderpole</a:t>
              </a:r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8DD32BD-1979-4703-840B-54FAA6E48C85}"/>
                </a:ext>
              </a:extLst>
            </p:cNvPr>
            <p:cNvSpPr txBox="1"/>
            <p:nvPr/>
          </p:nvSpPr>
          <p:spPr>
            <a:xfrm>
              <a:off x="5943600" y="4410486"/>
              <a:ext cx="25185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15 foot aluminum tubing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FD7A0F1A-630D-4AB0-A2FE-1FC74094041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686784" y="5677159"/>
              <a:ext cx="2275608" cy="32316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D4273949-0133-443B-A748-05721BC8C9F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87091" y="3729770"/>
              <a:ext cx="1856509" cy="26806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6F965B0-6FC4-4FC1-886F-C1572270B8EC}"/>
                </a:ext>
              </a:extLst>
            </p:cNvPr>
            <p:cNvSpPr txBox="1"/>
            <p:nvPr/>
          </p:nvSpPr>
          <p:spPr>
            <a:xfrm>
              <a:off x="5943600" y="5677159"/>
              <a:ext cx="346255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450 Ohm ladder line taped to pole </a:t>
              </a:r>
            </a:p>
            <a:p>
              <a:r>
                <a:rPr lang="en-US" dirty="0"/>
                <a:t>(for increased radiator diameter)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97ACBF2-3D33-4300-92D9-4F6BFFA696E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30233" y="4749648"/>
              <a:ext cx="2032159" cy="89317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F289E33-4724-47B7-97DE-023E14810E63}"/>
                </a:ext>
              </a:extLst>
            </p:cNvPr>
            <p:cNvSpPr txBox="1"/>
            <p:nvPr/>
          </p:nvSpPr>
          <p:spPr>
            <a:xfrm>
              <a:off x="-884463" y="5775604"/>
              <a:ext cx="245919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Manual L-network tuner</a:t>
              </a:r>
            </a:p>
            <a:p>
              <a:r>
                <a:rPr lang="en-US" dirty="0"/>
                <a:t>for 80-15m</a:t>
              </a:r>
            </a:p>
            <a:p>
              <a:r>
                <a:rPr lang="en-US" dirty="0"/>
                <a:t>(under eaves)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67AD311C-C93F-4ABC-B1C3-B57E28E25BD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66594" y="5775604"/>
              <a:ext cx="1606097" cy="17691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B0CAC97-F14D-413E-99DB-F88B87DE0975}"/>
                </a:ext>
              </a:extLst>
            </p:cNvPr>
            <p:cNvSpPr txBox="1"/>
            <p:nvPr/>
          </p:nvSpPr>
          <p:spPr>
            <a:xfrm>
              <a:off x="249382" y="3144982"/>
              <a:ext cx="149771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Metal roof for</a:t>
              </a:r>
            </a:p>
            <a:p>
              <a:r>
                <a:rPr lang="en-US" dirty="0"/>
                <a:t>ground plane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E2D2605C-E03A-465F-923E-ADC1590CAB08}"/>
                </a:ext>
              </a:extLst>
            </p:cNvPr>
            <p:cNvCxnSpPr>
              <a:cxnSpLocks/>
            </p:cNvCxnSpPr>
            <p:nvPr/>
          </p:nvCxnSpPr>
          <p:spPr>
            <a:xfrm>
              <a:off x="1746702" y="3517458"/>
              <a:ext cx="1108760" cy="135266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71092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8A08B34-A48E-41D4-881A-91F62F30C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649" y="1590087"/>
            <a:ext cx="9446701" cy="51643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81BF35-36D6-4C4A-AB0A-DE0D4C1BF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Rough EZNEC modelling predicts feed-point impedance of 3.6-j530 Ohms (3.6 Ohms is the radiation resistance)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187FCA-1580-47CC-BC58-F76A209170E7}"/>
              </a:ext>
            </a:extLst>
          </p:cNvPr>
          <p:cNvSpPr txBox="1"/>
          <p:nvPr/>
        </p:nvSpPr>
        <p:spPr>
          <a:xfrm>
            <a:off x="8063345" y="5204298"/>
            <a:ext cx="2121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Resonate at 4.7 MHz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FEB540-9595-42F3-A2C7-640393A50DAB}"/>
              </a:ext>
            </a:extLst>
          </p:cNvPr>
          <p:cNvSpPr txBox="1"/>
          <p:nvPr/>
        </p:nvSpPr>
        <p:spPr>
          <a:xfrm>
            <a:off x="2763369" y="6352316"/>
            <a:ext cx="74215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Need to match to 50 Ohms with minimum losses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3058461-7A65-498A-9940-C80BDD7C5263}"/>
              </a:ext>
            </a:extLst>
          </p:cNvPr>
          <p:cNvCxnSpPr/>
          <p:nvPr/>
        </p:nvCxnSpPr>
        <p:spPr>
          <a:xfrm>
            <a:off x="2492021" y="1469036"/>
            <a:ext cx="461041" cy="35976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94663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65E78-2026-4D8B-9366-2403A06ED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0220"/>
          </a:xfrm>
        </p:spPr>
        <p:txBody>
          <a:bodyPr>
            <a:noAutofit/>
          </a:bodyPr>
          <a:lstStyle/>
          <a:p>
            <a:r>
              <a:rPr lang="en-US" sz="3600" dirty="0"/>
              <a:t>Measured input impedance of 50 foot vertical fed against metal roof: 14 – j540 Ohms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E4FD7C-6969-48A5-8A6A-B7A2780F6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909" y="1584804"/>
            <a:ext cx="10515600" cy="52731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FD6573-301E-4E55-A761-91AEC29C36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541817" y="2304279"/>
            <a:ext cx="5112328" cy="383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0608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25AF41D-0E00-41FE-81BA-D034ADEE5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7930"/>
          </a:xfrm>
        </p:spPr>
        <p:txBody>
          <a:bodyPr>
            <a:normAutofit/>
          </a:bodyPr>
          <a:lstStyle/>
          <a:p>
            <a:r>
              <a:rPr lang="en-US" sz="3600" dirty="0"/>
              <a:t>Matching approach: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8F029F-C99E-4ECB-A076-8EBEF188F0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3056"/>
            <a:ext cx="10515600" cy="4943907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Use loading coil to cancel 540 Ohm capacitive reactance</a:t>
            </a:r>
          </a:p>
          <a:p>
            <a:pPr lvl="1"/>
            <a:r>
              <a:rPr lang="en-US" dirty="0"/>
              <a:t>Inductance= 540/(2*pi*1.8e6)= 48 </a:t>
            </a:r>
            <a:r>
              <a:rPr lang="en-US" dirty="0" err="1"/>
              <a:t>uH</a:t>
            </a:r>
            <a:endParaRPr lang="en-US" dirty="0"/>
          </a:p>
          <a:p>
            <a:pPr lvl="1"/>
            <a:r>
              <a:rPr lang="en-US" dirty="0"/>
              <a:t>Hi-Q to minimize losses (large diameter, thick wire) </a:t>
            </a:r>
          </a:p>
          <a:p>
            <a:pPr lvl="1"/>
            <a:r>
              <a:rPr lang="en-US" dirty="0"/>
              <a:t>Use on-hand materials (avoid trip to hardware store)</a:t>
            </a:r>
          </a:p>
          <a:p>
            <a:pPr lvl="2"/>
            <a:r>
              <a:rPr lang="en-US" dirty="0"/>
              <a:t>#12 THHN (solid copper wire)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/>
              <a:t>			</a:t>
            </a:r>
            <a:r>
              <a:rPr lang="en-US" b="1" dirty="0"/>
              <a:t>2.3 inch diameter black PVC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Hairpin match to transform low  feed point impedance to 50 Ohms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31C18A-120C-4A10-A15A-EFE64CD58D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73" b="35709"/>
          <a:stretch/>
        </p:blipFill>
        <p:spPr>
          <a:xfrm>
            <a:off x="1837006" y="3277771"/>
            <a:ext cx="6858000" cy="14771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6891D7-4919-460E-8C01-559E69F1CF03}"/>
              </a:ext>
            </a:extLst>
          </p:cNvPr>
          <p:cNvSpPr txBox="1"/>
          <p:nvPr/>
        </p:nvSpPr>
        <p:spPr>
          <a:xfrm>
            <a:off x="1132118" y="4774818"/>
            <a:ext cx="8267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Microwave sample for 30 seconds to check for excessive loss tangent- barely warm-OK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EA03BAD-05FE-4D2F-B491-2920352802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293877" y="4571858"/>
            <a:ext cx="572292" cy="57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566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E3551-7939-49BD-90D8-28B9596C7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2493"/>
          </a:xfrm>
        </p:spPr>
        <p:txBody>
          <a:bodyPr>
            <a:normAutofit/>
          </a:bodyPr>
          <a:lstStyle/>
          <a:p>
            <a:r>
              <a:rPr lang="en-US" sz="3600" dirty="0"/>
              <a:t>Coil design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031510F-DED6-4739-9B5B-E15401D265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354" y="1276986"/>
            <a:ext cx="11338560" cy="238061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Air-coil:</a:t>
            </a:r>
            <a:br>
              <a:rPr lang="en-US" dirty="0"/>
            </a:br>
            <a:r>
              <a:rPr lang="en-US" dirty="0"/>
              <a:t>L(µH)=d² * n² / (18d + 40l) 			n²=L(18d+40l)/ d²</a:t>
            </a:r>
            <a:br>
              <a:rPr lang="en-US" dirty="0"/>
            </a:br>
            <a:br>
              <a:rPr lang="en-US" dirty="0"/>
            </a:br>
            <a:r>
              <a:rPr lang="en-US" dirty="0"/>
              <a:t>Where:</a:t>
            </a:r>
            <a:br>
              <a:rPr lang="en-US" dirty="0"/>
            </a:br>
            <a:r>
              <a:rPr lang="en-US" dirty="0"/>
              <a:t>L = inductance in </a:t>
            </a:r>
            <a:r>
              <a:rPr lang="en-US" dirty="0" err="1"/>
              <a:t>microhenrys</a:t>
            </a:r>
            <a:br>
              <a:rPr lang="en-US" dirty="0"/>
            </a:br>
            <a:r>
              <a:rPr lang="en-US" dirty="0"/>
              <a:t>d = coil diameter in inches(from wire center to wire center </a:t>
            </a:r>
            <a:br>
              <a:rPr lang="en-US" dirty="0"/>
            </a:br>
            <a:r>
              <a:rPr lang="en-US" dirty="0"/>
              <a:t>l = coil length in inches ( 1 inches = 25.4 mm)</a:t>
            </a:r>
            <a:br>
              <a:rPr lang="en-US" dirty="0"/>
            </a:br>
            <a:r>
              <a:rPr lang="en-US" dirty="0"/>
              <a:t>n = number of turns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119446-0355-42D4-B626-4508C3E095AD}"/>
              </a:ext>
            </a:extLst>
          </p:cNvPr>
          <p:cNvSpPr txBox="1"/>
          <p:nvPr/>
        </p:nvSpPr>
        <p:spPr>
          <a:xfrm>
            <a:off x="1842867" y="3536135"/>
            <a:ext cx="75326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Estimate 55 turns on a 10 inch long, 2.4 inch diameter coil</a:t>
            </a:r>
          </a:p>
          <a:p>
            <a:r>
              <a:rPr lang="en-US" sz="2400" b="1" dirty="0"/>
              <a:t>(start with 60 turns)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D21AB9-8408-48B0-A186-8CD9296EFA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91" b="24633"/>
          <a:stretch/>
        </p:blipFill>
        <p:spPr>
          <a:xfrm rot="10800000">
            <a:off x="1682261" y="4586068"/>
            <a:ext cx="7478225" cy="204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5550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B7BF67-18B3-4CF4-9C52-BAE541509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043" y="1486235"/>
            <a:ext cx="10712157" cy="5371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DE27DA-FCBB-422D-AA2F-D8F6AAA022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61342" y="2126670"/>
            <a:ext cx="4479639" cy="33597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3C7221-BFFF-4AA5-9FE3-3A5E723B5A39}"/>
              </a:ext>
            </a:extLst>
          </p:cNvPr>
          <p:cNvSpPr txBox="1"/>
          <p:nvPr/>
        </p:nvSpPr>
        <p:spPr>
          <a:xfrm>
            <a:off x="6261342" y="5604345"/>
            <a:ext cx="3603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Q= X/R=583/2.2= 265, SRF= 6.5 MHz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39D550-F331-45CC-A2E0-CD26F3BA258F}"/>
              </a:ext>
            </a:extLst>
          </p:cNvPr>
          <p:cNvSpPr/>
          <p:nvPr/>
        </p:nvSpPr>
        <p:spPr>
          <a:xfrm>
            <a:off x="4100367" y="1152291"/>
            <a:ext cx="3108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60T,  10 inch, 2.4 inch diameter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1472C6F-5E76-4340-9B1D-D30793B67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0573"/>
            <a:ext cx="10628166" cy="10895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Measuring coil on network analyzer shows Q of 265 and </a:t>
            </a:r>
            <a:br>
              <a:rPr lang="en-US" sz="3600" dirty="0"/>
            </a:br>
            <a:r>
              <a:rPr lang="en-US" sz="3600" dirty="0"/>
              <a:t>580 Ohms of reactance </a:t>
            </a:r>
          </a:p>
        </p:txBody>
      </p:sp>
    </p:spTree>
    <p:extLst>
      <p:ext uri="{BB962C8B-B14F-4D97-AF65-F5344CB8AC3E}">
        <p14:creationId xmlns:p14="http://schemas.microsoft.com/office/powerpoint/2010/main" val="1961500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9F791-781C-4BCD-8B65-19E20A5A2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54206"/>
          </a:xfrm>
        </p:spPr>
        <p:txBody>
          <a:bodyPr>
            <a:normAutofit fontScale="90000"/>
          </a:bodyPr>
          <a:lstStyle/>
          <a:p>
            <a:r>
              <a:rPr lang="en-US" dirty="0"/>
              <a:t>Coil Q determines losses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C84D62-B299-44D0-9716-19C9FBE2F1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39252"/>
            <a:ext cx="10515600" cy="5037711"/>
          </a:xfrm>
        </p:spPr>
        <p:txBody>
          <a:bodyPr/>
          <a:lstStyle/>
          <a:p>
            <a:r>
              <a:rPr lang="en-US" dirty="0"/>
              <a:t>Q=X/R</a:t>
            </a:r>
          </a:p>
          <a:p>
            <a:r>
              <a:rPr lang="en-US" dirty="0"/>
              <a:t>R is effective RF resistance</a:t>
            </a:r>
          </a:p>
          <a:p>
            <a:pPr lvl="1"/>
            <a:r>
              <a:rPr lang="en-US" dirty="0"/>
              <a:t>It is not only wire resistance (even accounting for skin effect)</a:t>
            </a:r>
          </a:p>
          <a:p>
            <a:pPr lvl="1"/>
            <a:r>
              <a:rPr lang="en-US" dirty="0"/>
              <a:t>R is dominated by proximity to the self resonant frequency</a:t>
            </a:r>
          </a:p>
          <a:p>
            <a:r>
              <a:rPr lang="en-US" dirty="0"/>
              <a:t>Maximize Q by minimizing wire resistance and raising the self resonant frequency (SRF)</a:t>
            </a:r>
          </a:p>
          <a:p>
            <a:r>
              <a:rPr lang="en-US" dirty="0"/>
              <a:t>SRF is determined by inter-turn capacitance</a:t>
            </a:r>
          </a:p>
          <a:p>
            <a:pPr lvl="1"/>
            <a:r>
              <a:rPr lang="en-US" dirty="0"/>
              <a:t>Good: air cores, large diameter, wide turn spacing, no insulation, Q&gt;250</a:t>
            </a:r>
          </a:p>
          <a:p>
            <a:r>
              <a:rPr lang="en-US" dirty="0"/>
              <a:t>Depending on application, maximizing Q may or may not be worthwhile </a:t>
            </a:r>
          </a:p>
          <a:p>
            <a:r>
              <a:rPr lang="en-US" i="1" dirty="0"/>
              <a:t>Everything’s a compromise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4175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E374B-D871-48A4-BFF4-93CF41FE6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6366"/>
          </a:xfrm>
        </p:spPr>
        <p:txBody>
          <a:bodyPr>
            <a:normAutofit/>
          </a:bodyPr>
          <a:lstStyle/>
          <a:p>
            <a:r>
              <a:rPr lang="en-US" sz="3600" dirty="0"/>
              <a:t>Some calculations: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2624F0-03C8-4067-A6BD-2554BF7E2C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91492"/>
            <a:ext cx="10515600" cy="4985471"/>
          </a:xfrm>
        </p:spPr>
        <p:txBody>
          <a:bodyPr>
            <a:normAutofit/>
          </a:bodyPr>
          <a:lstStyle/>
          <a:p>
            <a:r>
              <a:rPr lang="en-US" sz="2000" dirty="0"/>
              <a:t>Ground losses are total resistance minus radiation resistance </a:t>
            </a:r>
          </a:p>
          <a:p>
            <a:pPr lvl="1"/>
            <a:r>
              <a:rPr lang="en-US" sz="1800" dirty="0" err="1"/>
              <a:t>Rground</a:t>
            </a:r>
            <a:r>
              <a:rPr lang="en-US" sz="1800" dirty="0"/>
              <a:t>= 14 -3.6= 10.4 Ohms</a:t>
            </a:r>
          </a:p>
          <a:p>
            <a:r>
              <a:rPr lang="en-US" sz="2000" dirty="0"/>
              <a:t>Efficiency= Radiation Resistance/Total Resistance</a:t>
            </a:r>
          </a:p>
          <a:p>
            <a:pPr lvl="2"/>
            <a:r>
              <a:rPr lang="en-US" sz="1600" dirty="0"/>
              <a:t>Total Resistance= Radiation Resistance + Ground Loss Resistance + Coil Resistance</a:t>
            </a:r>
          </a:p>
          <a:p>
            <a:pPr lvl="2"/>
            <a:r>
              <a:rPr lang="en-US" sz="1600" dirty="0"/>
              <a:t>Efficiency= 3.6/(3.6+10.4+2.2)= 0.22 or 22% or 6.5 dB down from a lossless system</a:t>
            </a:r>
          </a:p>
          <a:p>
            <a:r>
              <a:rPr lang="en-US" sz="2000" dirty="0"/>
              <a:t>Power dissipated in coil at 1500W is 1500 (2.2/(3.6+10.4+2.2)= </a:t>
            </a:r>
            <a:r>
              <a:rPr lang="en-US" sz="2000" dirty="0">
                <a:solidFill>
                  <a:srgbClr val="FF0000"/>
                </a:solidFill>
              </a:rPr>
              <a:t>203W</a:t>
            </a:r>
          </a:p>
          <a:p>
            <a:r>
              <a:rPr lang="en-US" sz="2000" dirty="0"/>
              <a:t>Voltage across coil is peak current times the coil reactance</a:t>
            </a:r>
          </a:p>
          <a:p>
            <a:pPr lvl="2"/>
            <a:r>
              <a:rPr lang="en-US" sz="1600" dirty="0"/>
              <a:t>Peak current=1.414 </a:t>
            </a:r>
            <a:r>
              <a:rPr lang="en-US" sz="1600" dirty="0" err="1"/>
              <a:t>SqRt</a:t>
            </a:r>
            <a:r>
              <a:rPr lang="en-US" sz="1600" dirty="0"/>
              <a:t> (Power/Total Resistance)=1.414SqRt(1500/ 3.6+10.4+2.2)= 13.6A</a:t>
            </a:r>
          </a:p>
          <a:p>
            <a:pPr lvl="2"/>
            <a:r>
              <a:rPr lang="en-US" sz="1600" dirty="0"/>
              <a:t>Peak Voltage= 13.6(540)=7.4KV (need to be careful about area around coil so as not to have corona discharge)</a:t>
            </a:r>
          </a:p>
          <a:p>
            <a:r>
              <a:rPr lang="en-US" sz="2000" dirty="0"/>
              <a:t>If we made the best coil ever with a Q of 500 the coil resistance would be 1.1 Ohms and the efficiency, 3.6/(3.6+10.4+1.1)= 0.24 or 24%</a:t>
            </a:r>
          </a:p>
          <a:p>
            <a:pPr lvl="2"/>
            <a:r>
              <a:rPr lang="en-US" sz="1600" dirty="0"/>
              <a:t>When ground losses dominate, Q has little effect on efficiency</a:t>
            </a:r>
          </a:p>
          <a:p>
            <a:pPr lvl="2"/>
            <a:r>
              <a:rPr lang="en-US" sz="1600" dirty="0"/>
              <a:t>Power dissipated in coil would be half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357117-F5F6-41DE-A621-1BA20336CEAD}"/>
              </a:ext>
            </a:extLst>
          </p:cNvPr>
          <p:cNvSpPr txBox="1"/>
          <p:nvPr/>
        </p:nvSpPr>
        <p:spPr>
          <a:xfrm>
            <a:off x="793279" y="5684520"/>
            <a:ext cx="1110777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For winter contests top loading (inverted L) and elevated radials are added. This substantially improves </a:t>
            </a:r>
          </a:p>
          <a:p>
            <a:r>
              <a:rPr lang="en-US" sz="2000" dirty="0"/>
              <a:t>efficiency (and bandwidth) by raising the radiation resistance and reducing ground losses</a:t>
            </a:r>
            <a:r>
              <a:rPr lang="en-US" dirty="0"/>
              <a:t>.</a:t>
            </a:r>
          </a:p>
          <a:p>
            <a:r>
              <a:rPr lang="en-US" dirty="0"/>
              <a:t>Estimated efficiency is 60% or 4dB higher.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CAFCA8-C840-4AFE-A503-FEF09740EB3C}"/>
              </a:ext>
            </a:extLst>
          </p:cNvPr>
          <p:cNvSpPr/>
          <p:nvPr/>
        </p:nvSpPr>
        <p:spPr>
          <a:xfrm>
            <a:off x="793279" y="5666508"/>
            <a:ext cx="10789120" cy="9848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255E64-AF56-44FC-AA2A-847D4908FD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631508" y="717063"/>
            <a:ext cx="1836591" cy="1836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1504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5671</TotalTime>
  <Words>604</Words>
  <Application>Microsoft Office PowerPoint</Application>
  <PresentationFormat>Widescreen</PresentationFormat>
  <Paragraphs>79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Matching a short vertical on 160 meters</vt:lpstr>
      <vt:lpstr>Objective: Use existing 50ft vertical on 160 meters to work Baker Island  </vt:lpstr>
      <vt:lpstr>Rough EZNEC modelling predicts feed-point impedance of 3.6-j530 Ohms (3.6 Ohms is the radiation resistance)</vt:lpstr>
      <vt:lpstr>Measured input impedance of 50 foot vertical fed against metal roof: 14 – j540 Ohms</vt:lpstr>
      <vt:lpstr>Matching approach:</vt:lpstr>
      <vt:lpstr>Coil design</vt:lpstr>
      <vt:lpstr>Measuring coil on network analyzer shows Q of 265 and  580 Ohms of reactance </vt:lpstr>
      <vt:lpstr>Coil Q determines losses</vt:lpstr>
      <vt:lpstr>Some calculations:</vt:lpstr>
      <vt:lpstr>Adding loading coil: VSWR= 3.9:1, 1.83 MHz Expand /contract coil windings to adjust center frequency </vt:lpstr>
      <vt:lpstr>Adding hairpin coil- 20 KHz BW for 2:1 VSWR Expand/contract hairpin coil for best VSWR</vt:lpstr>
      <vt:lpstr>Performance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George Purden</dc:creator>
  <cp:lastModifiedBy>George Purden</cp:lastModifiedBy>
  <cp:revision>66</cp:revision>
  <dcterms:created xsi:type="dcterms:W3CDTF">2018-06-25T19:30:00Z</dcterms:created>
  <dcterms:modified xsi:type="dcterms:W3CDTF">2018-10-15T23:38:50Z</dcterms:modified>
</cp:coreProperties>
</file>