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83" r:id="rId3"/>
    <p:sldId id="289" r:id="rId4"/>
    <p:sldId id="288" r:id="rId5"/>
    <p:sldId id="281" r:id="rId6"/>
    <p:sldId id="291" r:id="rId7"/>
    <p:sldId id="292" r:id="rId8"/>
    <p:sldId id="282" r:id="rId9"/>
    <p:sldId id="279" r:id="rId10"/>
    <p:sldId id="275" r:id="rId11"/>
    <p:sldId id="284" r:id="rId12"/>
    <p:sldId id="287" r:id="rId13"/>
    <p:sldId id="293" r:id="rId14"/>
    <p:sldId id="290" r:id="rId15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71345-C496-4D2D-917A-88C3E264D25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78C12-1226-4A8F-BC31-24F053CB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6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78C12-1226-4A8F-BC31-24F053CB29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BD0D-7434-4DCB-9DB4-E036AC455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3D2D5-39FF-4B31-8FC8-32E377E1C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AB416-BC85-4A9F-927E-480483B6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342BB-E9A4-4357-96D7-0B8813DF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8A02-004F-4F02-B35A-8099AE29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B3F2-3A8C-4817-99AE-BEE96608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BB7A4-3057-493B-A2DE-5E9DC1AE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094F-07D4-4626-805D-09D593B5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A1534-BD95-4AA2-9AE0-0064DABE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77960-C92C-4521-8E29-0F847C86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F8E8F-AE21-4A49-A0D7-365591F58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6EC25-BE23-40EE-A1AD-285B7608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EBAFC-D674-412C-AA25-70A4C247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75EF0-9A06-4098-BBBC-A33E2E2F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F98B1-F358-4960-B9FA-2CA9E30E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2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753B-BC4E-42E7-BD74-32EFC637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E76F-0DC8-4309-8B35-6F669D9B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CEC6-B5BE-4089-BA9E-D9803F25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EF86D-CB63-4722-BA75-EB8EE1E6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AE0B-CB51-4B83-9C38-B83A1108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C795-2E7D-4B3E-967C-A43B0A97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5EEB2-57F0-40E0-9094-82DBDAE6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BCB8-B08C-45B6-AD70-271B1CFE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64A6-80FE-4F3B-885B-DC0C8162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BFCB3-3615-46EF-9BD1-0D0E2736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6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A4C5-75BF-4E01-9EC1-B44D443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B4F19-2719-4A77-9385-8BA285605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31ED5-44F7-4AC8-A0CE-29CA434E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714AA-ED1E-4A08-B0BE-96799E9F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36C6-34BF-4469-80EE-2CC263E5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42DA4-AB0F-45F3-8340-B56D9C9B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1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86C4-91B2-4865-89EF-F646A0DE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79CE8-D9AA-48F1-9A34-E14F558A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5DA0F-C9F5-4B70-80B9-BD2C078D1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A14C4-DEE6-4913-B65F-A8C525A50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C4E9F-4A2B-4513-884C-E43100DCA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0CBD16-FBA3-4613-9744-1DDC82E9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2A181-E065-432F-AE4D-352C75EE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42528-1233-4516-A993-F46C2143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EE1D-98C7-4304-B433-29701BA8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18EAD-2E0C-4572-85F8-18ECC931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F1097-31C6-4836-A143-5DBF60FB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AB502-BFD0-4B4C-B942-961CAAC7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4929F-4B0F-4A77-A831-71ACD4D3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B9AD7-558B-43DE-9138-FCEF3B3B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9C978-3544-4F2E-A1B3-AF80CDE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0C27-5537-4754-AA58-47414AC8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21AE6-57E2-46DC-8EB5-698CEE48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DA2E-EB7C-4040-A508-8C683A1C9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7B942-0093-4322-9678-1C4A3B0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99C2F-5B5A-4F0F-B317-DA27AD77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C2E92-923C-4E8D-B051-BD0E7A77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973E-4552-4CD3-8475-3C882895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9DEEA-A84D-4276-91ED-E0BF54DAD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2EA8F-599C-434D-99E2-21D31C64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89980-0F01-4E72-B732-F9AE6DD3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A2717-5177-4B47-9334-1C583E1B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AA299-B348-4387-B95D-E3181174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CE74E-F300-4D99-87A5-30DBCE9E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B2EDF-E0DD-4484-A617-E5046C3B3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149C-9229-4F18-9959-63E0299B5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003D-EF1E-4EC3-BD82-E0745F2BF5D7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1B283-40F6-42D3-A3B5-AB8C1679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D91E2-902D-425E-85FE-D8B52DEC0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2CB91-DA7F-4775-BE86-1E9CB0B75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Ferrite cores for transmitting chokes (</a:t>
            </a:r>
            <a:r>
              <a:rPr lang="en-US" b="1" dirty="0" err="1"/>
              <a:t>baluns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FC33CD-CB9E-45FF-A7D9-B1E3EB987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3055" y="4474874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Joe Purden</a:t>
            </a:r>
          </a:p>
          <a:p>
            <a:r>
              <a:rPr lang="en-US" sz="3200" dirty="0"/>
              <a:t>W6AYC</a:t>
            </a:r>
          </a:p>
          <a:p>
            <a:r>
              <a:rPr lang="en-US" sz="3200" dirty="0"/>
              <a:t>purden@verizon.net</a:t>
            </a:r>
          </a:p>
          <a:p>
            <a:r>
              <a:rPr lang="en-US" sz="3200" dirty="0"/>
              <a:t>September 25, 2018</a:t>
            </a:r>
          </a:p>
        </p:txBody>
      </p:sp>
    </p:spTree>
    <p:extLst>
      <p:ext uri="{BB962C8B-B14F-4D97-AF65-F5344CB8AC3E}">
        <p14:creationId xmlns:p14="http://schemas.microsoft.com/office/powerpoint/2010/main" val="347115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902CD-9091-4A1C-ABE7-F3D07A761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70" y="1484243"/>
            <a:ext cx="10927869" cy="54799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3E2DA9-E48E-400F-81C8-E12A64C0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2" y="481024"/>
            <a:ext cx="10515600" cy="920336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5T RG8 thru 4 cores </a:t>
            </a:r>
            <a:br>
              <a:rPr lang="en-US" sz="3600" dirty="0"/>
            </a:br>
            <a:r>
              <a:rPr lang="en-US" sz="2700" dirty="0"/>
              <a:t>Resonant at 6.2 MHz but pretty good from 160 to 20 meters (&gt;1000 Ohms resistive)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5F9C9-8B04-4C3F-BD78-2DB5A0D51F42}"/>
              </a:ext>
            </a:extLst>
          </p:cNvPr>
          <p:cNvSpPr txBox="1"/>
          <p:nvPr/>
        </p:nvSpPr>
        <p:spPr>
          <a:xfrm>
            <a:off x="1325217" y="5645426"/>
            <a:ext cx="3344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Proximity of metal has little effect</a:t>
            </a:r>
          </a:p>
          <a:p>
            <a:r>
              <a:rPr lang="en-US" dirty="0"/>
              <a:t>Lossy hand has large effect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C83FE-78EA-4136-9C24-3981D005A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0255" y="2143125"/>
            <a:ext cx="3429000" cy="2571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65D90B-FFB4-444D-8CE7-519B541ECAA6}"/>
              </a:ext>
            </a:extLst>
          </p:cNvPr>
          <p:cNvSpPr/>
          <p:nvPr/>
        </p:nvSpPr>
        <p:spPr>
          <a:xfrm>
            <a:off x="1325217" y="5361370"/>
            <a:ext cx="497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S21 measurement converted to parallel impedance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176D2-01CD-4BE7-82B2-8F89EFF5FFED}"/>
              </a:ext>
            </a:extLst>
          </p:cNvPr>
          <p:cNvSpPr txBox="1"/>
          <p:nvPr/>
        </p:nvSpPr>
        <p:spPr>
          <a:xfrm>
            <a:off x="3813141" y="2124222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E1AB4-3A9C-4535-A0CF-A8D2CF285FD5}"/>
              </a:ext>
            </a:extLst>
          </p:cNvPr>
          <p:cNvSpPr txBox="1"/>
          <p:nvPr/>
        </p:nvSpPr>
        <p:spPr>
          <a:xfrm>
            <a:off x="2552989" y="357787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0829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444F-412E-4172-93A7-DF140F34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Force12 vertical dipole </a:t>
            </a:r>
            <a:r>
              <a:rPr lang="en-US" dirty="0" err="1"/>
              <a:t>balun</a:t>
            </a:r>
            <a:r>
              <a:rPr lang="en-US" dirty="0"/>
              <a:t> (15 years ago)</a:t>
            </a:r>
            <a:br>
              <a:rPr lang="en-US" dirty="0"/>
            </a:br>
            <a:r>
              <a:rPr lang="en-US" sz="3200" dirty="0"/>
              <a:t>Very broadband (7- 30 MHz) but NRG (400 to 800 Ohms resistive)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5BCA3-ECC3-448C-B027-0948581C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1647936"/>
            <a:ext cx="10389704" cy="52100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F8C160-D20C-4A6B-90AD-947F4D9A4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14915" y="2361724"/>
            <a:ext cx="4142983" cy="3107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D00C2-8A72-469E-A659-8B2E06EE0FB7}"/>
              </a:ext>
            </a:extLst>
          </p:cNvPr>
          <p:cNvSpPr txBox="1"/>
          <p:nvPr/>
        </p:nvSpPr>
        <p:spPr>
          <a:xfrm>
            <a:off x="3583249" y="4725315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107C6-09C0-4C82-98A6-84409BF35C3D}"/>
              </a:ext>
            </a:extLst>
          </p:cNvPr>
          <p:cNvSpPr txBox="1"/>
          <p:nvPr/>
        </p:nvSpPr>
        <p:spPr>
          <a:xfrm>
            <a:off x="3588057" y="259263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6275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2BD6-913B-4408-8765-5A63F5DC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018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My 6 meter choke 3T/3 cores resonant is at 22 MHz</a:t>
            </a:r>
            <a:br>
              <a:rPr lang="en-US" dirty="0"/>
            </a:br>
            <a:r>
              <a:rPr lang="en-US" sz="3200" dirty="0"/>
              <a:t>Pretty lousy at 50 MHz (understatement), R=57 Ohms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DD3EE-068D-4AEC-B04C-602E318A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4327"/>
            <a:ext cx="10217426" cy="51236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091197-B715-4FD3-BA06-4C4C3959B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6223" y="2504301"/>
            <a:ext cx="3709301" cy="2781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37A1E8-46D8-4526-B135-D138A4E27FEB}"/>
              </a:ext>
            </a:extLst>
          </p:cNvPr>
          <p:cNvSpPr txBox="1"/>
          <p:nvPr/>
        </p:nvSpPr>
        <p:spPr>
          <a:xfrm>
            <a:off x="2092950" y="5705414"/>
            <a:ext cx="713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Need to use 43 or 61 mix for higher frequencies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0DA78-5125-42D3-BE55-9602E11ED223}"/>
              </a:ext>
            </a:extLst>
          </p:cNvPr>
          <p:cNvSpPr txBox="1"/>
          <p:nvPr/>
        </p:nvSpPr>
        <p:spPr>
          <a:xfrm>
            <a:off x="9876874" y="5103609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ABBC4-49A3-482D-9FB0-2B5C63F5FEF3}"/>
              </a:ext>
            </a:extLst>
          </p:cNvPr>
          <p:cNvSpPr txBox="1"/>
          <p:nvPr/>
        </p:nvSpPr>
        <p:spPr>
          <a:xfrm>
            <a:off x="9876874" y="3649832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2419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9329-6F8C-4B93-A1BC-538387AE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R=X at 7.8 MHz for 43 </a:t>
            </a:r>
            <a:r>
              <a:rPr lang="en-US" dirty="0"/>
              <a:t>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217BC-2B92-44B4-AD1B-15B38EFF4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43" y="1651821"/>
            <a:ext cx="10381957" cy="52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4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6B87D1-090F-4092-80A4-1B278714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Appendix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1D1FF-1F33-4EC4-9E13-738D2966D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448" y="1660117"/>
            <a:ext cx="10515600" cy="4351338"/>
          </a:xfrm>
        </p:spPr>
        <p:txBody>
          <a:bodyPr/>
          <a:lstStyle/>
          <a:p>
            <a:r>
              <a:rPr lang="en-US" dirty="0"/>
              <a:t>See excellent work by K9YC, K6JCA, G3TXQ and W8JI and others</a:t>
            </a:r>
          </a:p>
          <a:p>
            <a:endParaRPr lang="en-US" dirty="0"/>
          </a:p>
          <a:p>
            <a:r>
              <a:rPr lang="en-US" dirty="0"/>
              <a:t>Note on S21: It is the ratio of the power delivered to port 2 (load) to that delivered to a matched load.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4231DA-0329-4858-B833-8C284A85E99E}"/>
              </a:ext>
            </a:extLst>
          </p:cNvPr>
          <p:cNvGrpSpPr/>
          <p:nvPr/>
        </p:nvGrpSpPr>
        <p:grpSpPr>
          <a:xfrm>
            <a:off x="1856496" y="4610536"/>
            <a:ext cx="214312" cy="641674"/>
            <a:chOff x="9558338" y="3577901"/>
            <a:chExt cx="214312" cy="64167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71FE88-6CF4-477B-A95F-EDFBF30121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33470" y="3577901"/>
              <a:ext cx="139180" cy="1130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89181D-0C6F-4126-BE25-2FCD1B514E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8338" y="3690938"/>
              <a:ext cx="214312" cy="100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B52EB2-02DE-4FF5-BF0D-E6D4A5732C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6955" y="3790950"/>
              <a:ext cx="195695" cy="904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DDB995-88F8-4B5B-BF8F-9DA38ACA0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955" y="3881438"/>
              <a:ext cx="178808" cy="13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422143-93E0-4D5E-8762-DD6F478B03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8338" y="4019550"/>
              <a:ext cx="197425" cy="114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2C35F9-301B-49A3-9647-2CE1E074EE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3470" y="4133850"/>
              <a:ext cx="122293" cy="85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CB20F40-43B4-48AF-964C-6EA8A63125C1}"/>
              </a:ext>
            </a:extLst>
          </p:cNvPr>
          <p:cNvSpPr/>
          <p:nvPr/>
        </p:nvSpPr>
        <p:spPr>
          <a:xfrm>
            <a:off x="1562880" y="5430010"/>
            <a:ext cx="784656" cy="8480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0708-8212-4993-BF50-EF55333E0939}"/>
              </a:ext>
            </a:extLst>
          </p:cNvPr>
          <p:cNvSpPr txBox="1"/>
          <p:nvPr/>
        </p:nvSpPr>
        <p:spPr>
          <a:xfrm>
            <a:off x="1711029" y="5601284"/>
            <a:ext cx="523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Vs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7CBDFB-D109-4787-8B02-F22DCAD6ECCC}"/>
              </a:ext>
            </a:extLst>
          </p:cNvPr>
          <p:cNvGrpSpPr/>
          <p:nvPr/>
        </p:nvGrpSpPr>
        <p:grpSpPr>
          <a:xfrm>
            <a:off x="1753685" y="6302031"/>
            <a:ext cx="403045" cy="375804"/>
            <a:chOff x="1269448" y="6018650"/>
            <a:chExt cx="403045" cy="37580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9815A37-E02E-4E84-A5A2-BA47D676A8C3}"/>
                </a:ext>
              </a:extLst>
            </p:cNvPr>
            <p:cNvGrpSpPr/>
            <p:nvPr/>
          </p:nvGrpSpPr>
          <p:grpSpPr>
            <a:xfrm>
              <a:off x="1269448" y="6223003"/>
              <a:ext cx="403045" cy="171451"/>
              <a:chOff x="1284595" y="6246814"/>
              <a:chExt cx="403045" cy="17145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BB3C02E-69E3-4ADF-B99B-9AEDAF21F9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4595" y="6246814"/>
                <a:ext cx="4030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23F2DB4-4DB2-49A0-87AB-56B851EC3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3746" y="6327777"/>
                <a:ext cx="20282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6731B31-CC7D-4399-A2A5-74C6D581BA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797" y="6418265"/>
                <a:ext cx="8072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3A53D7-99E4-4B10-9158-9A1D496287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0971" y="6018650"/>
              <a:ext cx="0" cy="193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81C068-30FB-4DA1-AB17-0CE2FCEBC50E}"/>
              </a:ext>
            </a:extLst>
          </p:cNvPr>
          <p:cNvCxnSpPr>
            <a:cxnSpLocks/>
          </p:cNvCxnSpPr>
          <p:nvPr/>
        </p:nvCxnSpPr>
        <p:spPr>
          <a:xfrm flipV="1">
            <a:off x="1955208" y="5252210"/>
            <a:ext cx="0" cy="1932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C1419C-0B0C-4E66-8BF5-A16872B9B226}"/>
              </a:ext>
            </a:extLst>
          </p:cNvPr>
          <p:cNvGrpSpPr/>
          <p:nvPr/>
        </p:nvGrpSpPr>
        <p:grpSpPr>
          <a:xfrm>
            <a:off x="3080459" y="4988361"/>
            <a:ext cx="214312" cy="641674"/>
            <a:chOff x="9558338" y="3577901"/>
            <a:chExt cx="214312" cy="64167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1A9FF4-E831-4DA9-B822-3B45CE46C0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33470" y="3577901"/>
              <a:ext cx="139180" cy="1130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42352D-5534-4F46-9C5C-56C34711BC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8338" y="3690938"/>
              <a:ext cx="214312" cy="100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A528BA-4BA6-428F-B6A9-8592A4980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6955" y="3790950"/>
              <a:ext cx="195695" cy="904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4361C6-A86F-4412-B641-EB7968F617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955" y="3881438"/>
              <a:ext cx="178808" cy="13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F0A3F-71B7-44F4-91CB-52F9498436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8338" y="4019550"/>
              <a:ext cx="197425" cy="114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AFFF5B-E7C1-4B34-8D57-42290BC73D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3470" y="4133850"/>
              <a:ext cx="122293" cy="85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2FFA49-F510-4783-A7AE-3B9E668702FB}"/>
              </a:ext>
            </a:extLst>
          </p:cNvPr>
          <p:cNvGrpSpPr/>
          <p:nvPr/>
        </p:nvGrpSpPr>
        <p:grpSpPr>
          <a:xfrm>
            <a:off x="2954068" y="5635651"/>
            <a:ext cx="403045" cy="375804"/>
            <a:chOff x="1269448" y="6018650"/>
            <a:chExt cx="403045" cy="3758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2FBF2F8-4E78-40DE-A98E-0E7C7893039D}"/>
                </a:ext>
              </a:extLst>
            </p:cNvPr>
            <p:cNvGrpSpPr/>
            <p:nvPr/>
          </p:nvGrpSpPr>
          <p:grpSpPr>
            <a:xfrm>
              <a:off x="1269448" y="6223003"/>
              <a:ext cx="403045" cy="171451"/>
              <a:chOff x="1284595" y="6246814"/>
              <a:chExt cx="403045" cy="17145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EB4DE6B-92A3-4172-9DCE-D408D3AE8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4595" y="6246814"/>
                <a:ext cx="4030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66B1D56-2415-4855-B880-3DC55D5778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3746" y="6327777"/>
                <a:ext cx="20282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FFB7A88-91F9-415F-8AC3-8DE223493F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797" y="6418265"/>
                <a:ext cx="8072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62DC83-8907-4CD3-BD7C-180DDD5C23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0971" y="6018650"/>
              <a:ext cx="0" cy="193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DF5A87-87A5-477E-8EFB-A65343909088}"/>
              </a:ext>
            </a:extLst>
          </p:cNvPr>
          <p:cNvCxnSpPr>
            <a:cxnSpLocks/>
          </p:cNvCxnSpPr>
          <p:nvPr/>
        </p:nvCxnSpPr>
        <p:spPr>
          <a:xfrm flipV="1">
            <a:off x="1953606" y="4417297"/>
            <a:ext cx="0" cy="1932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F01C5D-3CC0-4933-B3A5-2DD409440DD5}"/>
              </a:ext>
            </a:extLst>
          </p:cNvPr>
          <p:cNvCxnSpPr>
            <a:cxnSpLocks/>
          </p:cNvCxnSpPr>
          <p:nvPr/>
        </p:nvCxnSpPr>
        <p:spPr>
          <a:xfrm flipV="1">
            <a:off x="3154631" y="4417297"/>
            <a:ext cx="0" cy="574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DA6346-6E16-4FEF-B6BC-39750A379E70}"/>
              </a:ext>
            </a:extLst>
          </p:cNvPr>
          <p:cNvCxnSpPr>
            <a:cxnSpLocks/>
          </p:cNvCxnSpPr>
          <p:nvPr/>
        </p:nvCxnSpPr>
        <p:spPr>
          <a:xfrm flipV="1">
            <a:off x="1953606" y="4421622"/>
            <a:ext cx="120102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8E933BA-2F8C-4541-9B9E-9F3F19AE49D1}"/>
              </a:ext>
            </a:extLst>
          </p:cNvPr>
          <p:cNvSpPr txBox="1"/>
          <p:nvPr/>
        </p:nvSpPr>
        <p:spPr>
          <a:xfrm>
            <a:off x="2052637" y="472495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A1E643-4EFA-4882-977F-5F19AF724D65}"/>
              </a:ext>
            </a:extLst>
          </p:cNvPr>
          <p:cNvSpPr txBox="1"/>
          <p:nvPr/>
        </p:nvSpPr>
        <p:spPr>
          <a:xfrm>
            <a:off x="3326456" y="50422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138DA7-760C-409F-ABDB-1ED8433C43F9}"/>
              </a:ext>
            </a:extLst>
          </p:cNvPr>
          <p:cNvGrpSpPr/>
          <p:nvPr/>
        </p:nvGrpSpPr>
        <p:grpSpPr>
          <a:xfrm>
            <a:off x="6799625" y="4542856"/>
            <a:ext cx="214312" cy="641674"/>
            <a:chOff x="9558338" y="3577901"/>
            <a:chExt cx="214312" cy="64167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6B932AA-C41F-43C1-B918-EE345D6441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33470" y="3577901"/>
              <a:ext cx="139180" cy="1130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83B48A5-99F0-4E7B-BBDC-B3A52783FB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8338" y="3690938"/>
              <a:ext cx="214312" cy="100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2031087-0419-4903-8E21-D861CED6B3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6955" y="3790950"/>
              <a:ext cx="195695" cy="904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D398632-12E6-4866-89B0-8D01699A9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955" y="3881438"/>
              <a:ext cx="178808" cy="13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CF5B538-B279-455F-BB0D-5BB3A14891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8338" y="4019550"/>
              <a:ext cx="197425" cy="114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7DD9FCD-20F0-4395-BE63-5E13B3A379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3470" y="4133850"/>
              <a:ext cx="122293" cy="85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827F11EC-1A69-4F93-AF56-2AEA36B547FE}"/>
              </a:ext>
            </a:extLst>
          </p:cNvPr>
          <p:cNvSpPr/>
          <p:nvPr/>
        </p:nvSpPr>
        <p:spPr>
          <a:xfrm>
            <a:off x="6506009" y="5362330"/>
            <a:ext cx="784656" cy="8480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F1774B-0B96-4457-B59D-C6F3F0CCFBEC}"/>
              </a:ext>
            </a:extLst>
          </p:cNvPr>
          <p:cNvSpPr txBox="1"/>
          <p:nvPr/>
        </p:nvSpPr>
        <p:spPr>
          <a:xfrm>
            <a:off x="6654158" y="5533604"/>
            <a:ext cx="523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Vs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EA2C12-4153-4E89-A4AE-499485EE036B}"/>
              </a:ext>
            </a:extLst>
          </p:cNvPr>
          <p:cNvGrpSpPr/>
          <p:nvPr/>
        </p:nvGrpSpPr>
        <p:grpSpPr>
          <a:xfrm>
            <a:off x="6696814" y="6234351"/>
            <a:ext cx="403045" cy="375804"/>
            <a:chOff x="1269448" y="6018650"/>
            <a:chExt cx="403045" cy="37580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C131F5E-276B-47E3-86F1-F41CD0CE1D0B}"/>
                </a:ext>
              </a:extLst>
            </p:cNvPr>
            <p:cNvGrpSpPr/>
            <p:nvPr/>
          </p:nvGrpSpPr>
          <p:grpSpPr>
            <a:xfrm>
              <a:off x="1269448" y="6223003"/>
              <a:ext cx="403045" cy="171451"/>
              <a:chOff x="1284595" y="6246814"/>
              <a:chExt cx="403045" cy="17145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90A7C85-237B-488C-878D-E1DDB5EA78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4595" y="6246814"/>
                <a:ext cx="4030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3964D58-A22D-409D-A120-DC643095B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3746" y="6327777"/>
                <a:ext cx="20282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254B9EC-B626-4114-8092-924799EF6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797" y="6418265"/>
                <a:ext cx="8072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6F602FA-2420-4DF2-9971-310D24B211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0971" y="6018650"/>
              <a:ext cx="0" cy="193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974B5CC-D5E8-413B-B392-24C432F917DF}"/>
              </a:ext>
            </a:extLst>
          </p:cNvPr>
          <p:cNvCxnSpPr>
            <a:cxnSpLocks/>
          </p:cNvCxnSpPr>
          <p:nvPr/>
        </p:nvCxnSpPr>
        <p:spPr>
          <a:xfrm flipV="1">
            <a:off x="6898337" y="5184530"/>
            <a:ext cx="0" cy="1932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02315C-0F35-4690-ACF5-BFC9D2A61411}"/>
              </a:ext>
            </a:extLst>
          </p:cNvPr>
          <p:cNvGrpSpPr/>
          <p:nvPr/>
        </p:nvGrpSpPr>
        <p:grpSpPr>
          <a:xfrm>
            <a:off x="8023588" y="4920681"/>
            <a:ext cx="214312" cy="641674"/>
            <a:chOff x="9558338" y="3577901"/>
            <a:chExt cx="214312" cy="64167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6A959F6-6801-4BF4-8F3C-765F8E94A9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33470" y="3577901"/>
              <a:ext cx="139180" cy="1130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1E9ADF-B694-420F-BEFB-724DEC46E3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8338" y="3690938"/>
              <a:ext cx="214312" cy="100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6FB8533-2182-4728-83E9-555B1F56C3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6955" y="3790950"/>
              <a:ext cx="195695" cy="904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26862DD-ECAA-4163-BCDA-8B6C957A05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955" y="3881438"/>
              <a:ext cx="178808" cy="13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A83708F-13AD-4C01-9FB3-2FFD644A0F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8338" y="4019550"/>
              <a:ext cx="197425" cy="114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8C4F2DD-8D6A-4D96-A8F8-BABC34F91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3470" y="4133850"/>
              <a:ext cx="122293" cy="85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50D226-4300-44FD-BE58-C8131FE9D583}"/>
              </a:ext>
            </a:extLst>
          </p:cNvPr>
          <p:cNvGrpSpPr/>
          <p:nvPr/>
        </p:nvGrpSpPr>
        <p:grpSpPr>
          <a:xfrm>
            <a:off x="7897197" y="5567971"/>
            <a:ext cx="403045" cy="375804"/>
            <a:chOff x="1269448" y="6018650"/>
            <a:chExt cx="403045" cy="37580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AE969E9-91D4-43B5-B40D-95F6739BFCB5}"/>
                </a:ext>
              </a:extLst>
            </p:cNvPr>
            <p:cNvGrpSpPr/>
            <p:nvPr/>
          </p:nvGrpSpPr>
          <p:grpSpPr>
            <a:xfrm>
              <a:off x="1269448" y="6223003"/>
              <a:ext cx="403045" cy="171451"/>
              <a:chOff x="1284595" y="6246814"/>
              <a:chExt cx="403045" cy="171451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A15413E-6DD7-48D1-B355-6B23D8E59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4595" y="6246814"/>
                <a:ext cx="4030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FB9B7D1-D4C1-489F-89DE-2305B0CCDD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3746" y="6327777"/>
                <a:ext cx="20282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F10C1E5-A211-4393-819B-7CDD8FF562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4797" y="6418265"/>
                <a:ext cx="8072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48331C4-1A99-435D-9247-71CFCD569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0971" y="6018650"/>
              <a:ext cx="0" cy="193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BC36142-0B2D-4FD4-A511-4FFA2DEDA661}"/>
              </a:ext>
            </a:extLst>
          </p:cNvPr>
          <p:cNvCxnSpPr>
            <a:cxnSpLocks/>
          </p:cNvCxnSpPr>
          <p:nvPr/>
        </p:nvCxnSpPr>
        <p:spPr>
          <a:xfrm flipV="1">
            <a:off x="6896735" y="4349617"/>
            <a:ext cx="0" cy="1932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C27CDBD-72AD-44AD-829E-CEB84594E2ED}"/>
              </a:ext>
            </a:extLst>
          </p:cNvPr>
          <p:cNvCxnSpPr>
            <a:cxnSpLocks/>
          </p:cNvCxnSpPr>
          <p:nvPr/>
        </p:nvCxnSpPr>
        <p:spPr>
          <a:xfrm flipV="1">
            <a:off x="8097760" y="4349617"/>
            <a:ext cx="0" cy="574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1AA33546-3CA8-46D1-965F-163D0C495931}"/>
              </a:ext>
            </a:extLst>
          </p:cNvPr>
          <p:cNvSpPr txBox="1"/>
          <p:nvPr/>
        </p:nvSpPr>
        <p:spPr>
          <a:xfrm>
            <a:off x="6938471" y="469970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5ACA358-F79C-4A52-B283-731A0BD05875}"/>
              </a:ext>
            </a:extLst>
          </p:cNvPr>
          <p:cNvSpPr txBox="1"/>
          <p:nvPr/>
        </p:nvSpPr>
        <p:spPr>
          <a:xfrm>
            <a:off x="8241332" y="497505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0085845-D53D-4BA0-9423-4C2E3C7FE116}"/>
              </a:ext>
            </a:extLst>
          </p:cNvPr>
          <p:cNvSpPr txBox="1"/>
          <p:nvPr/>
        </p:nvSpPr>
        <p:spPr>
          <a:xfrm>
            <a:off x="4214534" y="4347199"/>
            <a:ext cx="95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Rl</a:t>
            </a:r>
            <a:r>
              <a:rPr lang="en-US" dirty="0"/>
              <a:t>=Rs</a:t>
            </a:r>
          </a:p>
          <a:p>
            <a:r>
              <a:rPr lang="en-US" dirty="0" err="1"/>
              <a:t>Vl</a:t>
            </a:r>
            <a:r>
              <a:rPr lang="en-US" dirty="0"/>
              <a:t>= Vs/2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09F8250-D76B-4977-BCAD-85F1CCD8A20A}"/>
              </a:ext>
            </a:extLst>
          </p:cNvPr>
          <p:cNvSpPr txBox="1"/>
          <p:nvPr/>
        </p:nvSpPr>
        <p:spPr>
          <a:xfrm>
            <a:off x="9095321" y="4705899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Vl</a:t>
            </a:r>
            <a:r>
              <a:rPr lang="en-US" dirty="0"/>
              <a:t>= Vs(1/3)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FED315-2A81-40C3-A1E8-4511341FE233}"/>
              </a:ext>
            </a:extLst>
          </p:cNvPr>
          <p:cNvSpPr txBox="1"/>
          <p:nvPr/>
        </p:nvSpPr>
        <p:spPr>
          <a:xfrm>
            <a:off x="1862741" y="3986319"/>
            <a:ext cx="14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Matched load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D767138-2796-4FC8-BF83-E87CFADC75DB}"/>
              </a:ext>
            </a:extLst>
          </p:cNvPr>
          <p:cNvSpPr txBox="1"/>
          <p:nvPr/>
        </p:nvSpPr>
        <p:spPr>
          <a:xfrm>
            <a:off x="6139111" y="3869319"/>
            <a:ext cx="259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50 Ohm in series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4D4AF34-2E24-4DBA-BE56-2056E207DAF8}"/>
              </a:ext>
            </a:extLst>
          </p:cNvPr>
          <p:cNvSpPr txBox="1"/>
          <p:nvPr/>
        </p:nvSpPr>
        <p:spPr>
          <a:xfrm>
            <a:off x="8130744" y="6373243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S21= (1/3)/(1/2)=0.67= -3.5 dB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DD78354-0C7D-4564-AE8F-BE9AD2C7159C}"/>
              </a:ext>
            </a:extLst>
          </p:cNvPr>
          <p:cNvGrpSpPr/>
          <p:nvPr/>
        </p:nvGrpSpPr>
        <p:grpSpPr>
          <a:xfrm rot="5400000">
            <a:off x="7383426" y="4043847"/>
            <a:ext cx="214312" cy="641674"/>
            <a:chOff x="9558338" y="3577901"/>
            <a:chExt cx="214312" cy="64167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6DB1832-5962-4B6F-BD0A-FDE4077769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33470" y="3577901"/>
              <a:ext cx="139180" cy="1130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6B22581-D8C1-48A5-AD95-8339EB845C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8338" y="3690938"/>
              <a:ext cx="214312" cy="100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8775C7F-3307-409E-8376-9AFD6ADFE4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6955" y="3790950"/>
              <a:ext cx="195695" cy="904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05FCF64-6604-4509-9CFA-625EB78963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955" y="3881438"/>
              <a:ext cx="178808" cy="13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7885885-8D2B-42C8-98D3-3E82A0725F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8338" y="4019550"/>
              <a:ext cx="197425" cy="114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B0EC679-AF9D-4FB0-8538-5F2CB1D00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3470" y="4133850"/>
              <a:ext cx="122293" cy="85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0F90ED2-AFCC-4218-A085-83ACF626C347}"/>
              </a:ext>
            </a:extLst>
          </p:cNvPr>
          <p:cNvCxnSpPr>
            <a:cxnSpLocks/>
          </p:cNvCxnSpPr>
          <p:nvPr/>
        </p:nvCxnSpPr>
        <p:spPr>
          <a:xfrm flipV="1">
            <a:off x="6903876" y="4343022"/>
            <a:ext cx="274143" cy="65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FC71876-8F5B-422C-BFFD-B8EAA8CE6E2E}"/>
              </a:ext>
            </a:extLst>
          </p:cNvPr>
          <p:cNvCxnSpPr>
            <a:cxnSpLocks/>
          </p:cNvCxnSpPr>
          <p:nvPr/>
        </p:nvCxnSpPr>
        <p:spPr>
          <a:xfrm flipV="1">
            <a:off x="7814687" y="4352951"/>
            <a:ext cx="274143" cy="65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68D0C70-89EE-45E1-BF45-03D8AF4EA3A0}"/>
              </a:ext>
            </a:extLst>
          </p:cNvPr>
          <p:cNvSpPr txBox="1"/>
          <p:nvPr/>
        </p:nvSpPr>
        <p:spPr>
          <a:xfrm>
            <a:off x="7207683" y="43430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89014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8F8A-A747-4C74-BC12-3D35BA00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72734-D0BB-430F-8CDD-3D6B9E162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07"/>
            <a:ext cx="10515600" cy="4351338"/>
          </a:xfrm>
        </p:spPr>
        <p:txBody>
          <a:bodyPr/>
          <a:lstStyle/>
          <a:p>
            <a:r>
              <a:rPr lang="en-US" dirty="0"/>
              <a:t>Why use a choke on antenna feed?</a:t>
            </a:r>
          </a:p>
          <a:p>
            <a:r>
              <a:rPr lang="en-US" dirty="0"/>
              <a:t>What type ferrite cores (43 or 31 mix) did I buy several years ago?</a:t>
            </a:r>
          </a:p>
          <a:p>
            <a:r>
              <a:rPr lang="en-US" dirty="0"/>
              <a:t>What is the performance of my ferrite chokes?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8C134-92B2-44E2-BA36-94D0A7A21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8184" y="3428999"/>
            <a:ext cx="4572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93565B-97C3-4206-B13B-2751F6B44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1933" y="3916493"/>
            <a:ext cx="3361722" cy="25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63EB19-C900-4AC9-B1D2-F1E0B98D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coax shield acts as two conductors (due to skin effect)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D3A83F0-FF9F-430A-A9F2-86F4420D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91" y="1809894"/>
            <a:ext cx="10515600" cy="4351338"/>
          </a:xfrm>
        </p:spPr>
        <p:txBody>
          <a:bodyPr/>
          <a:lstStyle/>
          <a:p>
            <a:r>
              <a:rPr lang="en-US" dirty="0"/>
              <a:t>The inside of the shield and the center conductor carry the RF signal</a:t>
            </a:r>
          </a:p>
          <a:p>
            <a:r>
              <a:rPr lang="en-US" dirty="0"/>
              <a:t>The outside of the shield is susceptible to common mode currents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CBD35217-5124-40A7-9A07-D1E8DAE9AA2A}"/>
              </a:ext>
            </a:extLst>
          </p:cNvPr>
          <p:cNvCxnSpPr/>
          <p:nvPr/>
        </p:nvCxnSpPr>
        <p:spPr>
          <a:xfrm flipV="1">
            <a:off x="13265834" y="4574763"/>
            <a:ext cx="0" cy="2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885CC71-F40D-4D57-BAED-E56D3FFBBA3B}"/>
              </a:ext>
            </a:extLst>
          </p:cNvPr>
          <p:cNvGrpSpPr/>
          <p:nvPr/>
        </p:nvGrpSpPr>
        <p:grpSpPr>
          <a:xfrm>
            <a:off x="378953" y="3109600"/>
            <a:ext cx="10701701" cy="3170838"/>
            <a:chOff x="378953" y="3322037"/>
            <a:chExt cx="10701701" cy="317083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C39369-D16C-4ACE-B3F7-E1376B678047}"/>
                </a:ext>
              </a:extLst>
            </p:cNvPr>
            <p:cNvCxnSpPr/>
            <p:nvPr/>
          </p:nvCxnSpPr>
          <p:spPr>
            <a:xfrm>
              <a:off x="588498" y="3483200"/>
              <a:ext cx="1955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3BFCE9-0BAB-4D57-A1F6-592FCAEA2AF2}"/>
                </a:ext>
              </a:extLst>
            </p:cNvPr>
            <p:cNvCxnSpPr/>
            <p:nvPr/>
          </p:nvCxnSpPr>
          <p:spPr>
            <a:xfrm>
              <a:off x="2875671" y="3483200"/>
              <a:ext cx="1955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6B0A9C-9E64-44FF-BEDB-C09F5A0C76D8}"/>
                </a:ext>
              </a:extLst>
            </p:cNvPr>
            <p:cNvCxnSpPr>
              <a:cxnSpLocks/>
            </p:cNvCxnSpPr>
            <p:nvPr/>
          </p:nvCxnSpPr>
          <p:spPr>
            <a:xfrm>
              <a:off x="2900290" y="3483200"/>
              <a:ext cx="0" cy="21625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2F1F7A-1466-4E28-8E2E-6A996A3924F7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543908" y="3760443"/>
              <a:ext cx="23715" cy="19759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C31028-FB01-4B4D-823E-03272C33A877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8659118" y="5715987"/>
              <a:ext cx="1580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8CB8A8-6591-4E1A-B1B9-9C993795F04F}"/>
                </a:ext>
              </a:extLst>
            </p:cNvPr>
            <p:cNvSpPr/>
            <p:nvPr/>
          </p:nvSpPr>
          <p:spPr>
            <a:xfrm>
              <a:off x="2433712" y="5606614"/>
              <a:ext cx="914400" cy="88626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76D1CD-7E91-44CD-A214-1D172D84883C}"/>
                </a:ext>
              </a:extLst>
            </p:cNvPr>
            <p:cNvSpPr/>
            <p:nvPr/>
          </p:nvSpPr>
          <p:spPr>
            <a:xfrm>
              <a:off x="2557976" y="3657878"/>
              <a:ext cx="663526" cy="20513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E5FBFD-BE18-4076-BE84-20502F4052DC}"/>
                </a:ext>
              </a:extLst>
            </p:cNvPr>
            <p:cNvSpPr/>
            <p:nvPr/>
          </p:nvSpPr>
          <p:spPr>
            <a:xfrm>
              <a:off x="2557976" y="5299918"/>
              <a:ext cx="663526" cy="20513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F35578-8E0C-477C-BC9E-CCBBC26BC9E1}"/>
                </a:ext>
              </a:extLst>
            </p:cNvPr>
            <p:cNvCxnSpPr>
              <a:cxnSpLocks/>
              <a:endCxn id="14" idx="6"/>
            </p:cNvCxnSpPr>
            <p:nvPr/>
          </p:nvCxnSpPr>
          <p:spPr>
            <a:xfrm flipH="1">
              <a:off x="3221502" y="3747044"/>
              <a:ext cx="11456" cy="16554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CB0CEA-B935-4153-A100-3C538DB27E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3908" y="3483200"/>
              <a:ext cx="14068" cy="277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678757-F335-46FD-9385-A81AEC2DAC14}"/>
                </a:ext>
              </a:extLst>
            </p:cNvPr>
            <p:cNvCxnSpPr/>
            <p:nvPr/>
          </p:nvCxnSpPr>
          <p:spPr>
            <a:xfrm>
              <a:off x="6838071" y="3462783"/>
              <a:ext cx="1955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FF6F6F7-3FEE-4341-9709-0BD13B61C346}"/>
                </a:ext>
              </a:extLst>
            </p:cNvPr>
            <p:cNvCxnSpPr/>
            <p:nvPr/>
          </p:nvCxnSpPr>
          <p:spPr>
            <a:xfrm>
              <a:off x="9125244" y="3462783"/>
              <a:ext cx="1955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066CA00-8C82-4AB0-8702-E950A6C49882}"/>
                </a:ext>
              </a:extLst>
            </p:cNvPr>
            <p:cNvCxnSpPr>
              <a:cxnSpLocks/>
            </p:cNvCxnSpPr>
            <p:nvPr/>
          </p:nvCxnSpPr>
          <p:spPr>
            <a:xfrm>
              <a:off x="9149863" y="3462783"/>
              <a:ext cx="0" cy="21625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DE77920-4F8D-4A1D-BBD5-A4F70321475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793481" y="3483200"/>
              <a:ext cx="23715" cy="22327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D837171-BE89-479A-B348-497BE5A9ED13}"/>
                </a:ext>
              </a:extLst>
            </p:cNvPr>
            <p:cNvSpPr/>
            <p:nvPr/>
          </p:nvSpPr>
          <p:spPr>
            <a:xfrm>
              <a:off x="8683285" y="5586197"/>
              <a:ext cx="914400" cy="88626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5004AF-C291-4333-B7B0-15000A246237}"/>
                </a:ext>
              </a:extLst>
            </p:cNvPr>
            <p:cNvSpPr txBox="1"/>
            <p:nvPr/>
          </p:nvSpPr>
          <p:spPr>
            <a:xfrm>
              <a:off x="2620405" y="5767717"/>
              <a:ext cx="559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AE45D2-AF96-4184-9C69-239575F3C674}"/>
                </a:ext>
              </a:extLst>
            </p:cNvPr>
            <p:cNvSpPr txBox="1"/>
            <p:nvPr/>
          </p:nvSpPr>
          <p:spPr>
            <a:xfrm>
              <a:off x="8869977" y="5788134"/>
              <a:ext cx="559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TX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B852A0-1423-4DF2-918B-2F1DB162BE12}"/>
                </a:ext>
              </a:extLst>
            </p:cNvPr>
            <p:cNvCxnSpPr>
              <a:cxnSpLocks/>
            </p:cNvCxnSpPr>
            <p:nvPr/>
          </p:nvCxnSpPr>
          <p:spPr>
            <a:xfrm>
              <a:off x="8635403" y="3483199"/>
              <a:ext cx="23715" cy="22327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36E0A7F-0359-432D-8A36-F2D5ADD9FF5D}"/>
                </a:ext>
              </a:extLst>
            </p:cNvPr>
            <p:cNvGrpSpPr/>
            <p:nvPr/>
          </p:nvGrpSpPr>
          <p:grpSpPr>
            <a:xfrm>
              <a:off x="2549063" y="4509722"/>
              <a:ext cx="366029" cy="801858"/>
              <a:chOff x="2543908" y="4300415"/>
              <a:chExt cx="366029" cy="801858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EB0F15-1759-40A1-B060-923DF4B64A7D}"/>
                  </a:ext>
                </a:extLst>
              </p:cNvPr>
              <p:cNvCxnSpPr/>
              <p:nvPr/>
            </p:nvCxnSpPr>
            <p:spPr>
              <a:xfrm>
                <a:off x="2557976" y="4851400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99F86A2-3334-470E-9635-90DA915DA0ED}"/>
                  </a:ext>
                </a:extLst>
              </p:cNvPr>
              <p:cNvCxnSpPr/>
              <p:nvPr/>
            </p:nvCxnSpPr>
            <p:spPr>
              <a:xfrm>
                <a:off x="2543908" y="4567701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2728F99-DFF4-4D3D-859E-CC55E831F6C7}"/>
                  </a:ext>
                </a:extLst>
              </p:cNvPr>
              <p:cNvCxnSpPr/>
              <p:nvPr/>
            </p:nvCxnSpPr>
            <p:spPr>
              <a:xfrm>
                <a:off x="2543908" y="4300415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3348BC4-34A3-4322-88F8-BABA26B3E259}"/>
                  </a:ext>
                </a:extLst>
              </p:cNvPr>
              <p:cNvCxnSpPr/>
              <p:nvPr/>
            </p:nvCxnSpPr>
            <p:spPr>
              <a:xfrm>
                <a:off x="2567623" y="5102273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734F1E6-7301-422B-87C0-5B5640744808}"/>
                </a:ext>
              </a:extLst>
            </p:cNvPr>
            <p:cNvCxnSpPr/>
            <p:nvPr/>
          </p:nvCxnSpPr>
          <p:spPr>
            <a:xfrm>
              <a:off x="8831264" y="4609652"/>
              <a:ext cx="3423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175C0F6-895E-4489-A056-1514B17A8FC9}"/>
                </a:ext>
              </a:extLst>
            </p:cNvPr>
            <p:cNvCxnSpPr/>
            <p:nvPr/>
          </p:nvCxnSpPr>
          <p:spPr>
            <a:xfrm>
              <a:off x="8817196" y="4325953"/>
              <a:ext cx="3423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2E39CF4-FFF6-4A07-9594-8E5ADC11C590}"/>
                </a:ext>
              </a:extLst>
            </p:cNvPr>
            <p:cNvCxnSpPr/>
            <p:nvPr/>
          </p:nvCxnSpPr>
          <p:spPr>
            <a:xfrm>
              <a:off x="8817196" y="4058667"/>
              <a:ext cx="3423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2F2677A-2EDC-4CFC-AAAE-06BD73C49989}"/>
                </a:ext>
              </a:extLst>
            </p:cNvPr>
            <p:cNvCxnSpPr/>
            <p:nvPr/>
          </p:nvCxnSpPr>
          <p:spPr>
            <a:xfrm>
              <a:off x="8816293" y="4860525"/>
              <a:ext cx="3423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B2208CD1-0824-48C9-87D5-75F576011322}"/>
                </a:ext>
              </a:extLst>
            </p:cNvPr>
            <p:cNvSpPr/>
            <p:nvPr/>
          </p:nvSpPr>
          <p:spPr>
            <a:xfrm>
              <a:off x="4517372" y="4425025"/>
              <a:ext cx="2199097" cy="484632"/>
            </a:xfrm>
            <a:prstGeom prst="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20F5713-C687-4920-8818-23A27445BB7C}"/>
                </a:ext>
              </a:extLst>
            </p:cNvPr>
            <p:cNvGrpSpPr/>
            <p:nvPr/>
          </p:nvGrpSpPr>
          <p:grpSpPr>
            <a:xfrm rot="10800000">
              <a:off x="2889653" y="4519182"/>
              <a:ext cx="366029" cy="801858"/>
              <a:chOff x="2543908" y="4300415"/>
              <a:chExt cx="366029" cy="801858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C2752387-101F-4BC5-A76B-80E4D0D8C736}"/>
                  </a:ext>
                </a:extLst>
              </p:cNvPr>
              <p:cNvCxnSpPr/>
              <p:nvPr/>
            </p:nvCxnSpPr>
            <p:spPr>
              <a:xfrm>
                <a:off x="2557976" y="4851400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062950B-603E-41AE-A8BF-872C1B26BB1C}"/>
                  </a:ext>
                </a:extLst>
              </p:cNvPr>
              <p:cNvCxnSpPr/>
              <p:nvPr/>
            </p:nvCxnSpPr>
            <p:spPr>
              <a:xfrm>
                <a:off x="2543908" y="4567701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CACD1DCC-263E-4B06-898E-6050ED762EB0}"/>
                  </a:ext>
                </a:extLst>
              </p:cNvPr>
              <p:cNvCxnSpPr/>
              <p:nvPr/>
            </p:nvCxnSpPr>
            <p:spPr>
              <a:xfrm>
                <a:off x="2543908" y="4300415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EB8FD515-8926-4F55-BC5C-649099697F96}"/>
                  </a:ext>
                </a:extLst>
              </p:cNvPr>
              <p:cNvCxnSpPr/>
              <p:nvPr/>
            </p:nvCxnSpPr>
            <p:spPr>
              <a:xfrm>
                <a:off x="2567623" y="5102273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18E6ED2-9610-411B-B55D-36EBB43BA28F}"/>
                </a:ext>
              </a:extLst>
            </p:cNvPr>
            <p:cNvGrpSpPr/>
            <p:nvPr/>
          </p:nvGrpSpPr>
          <p:grpSpPr>
            <a:xfrm rot="10800000">
              <a:off x="9135367" y="4076325"/>
              <a:ext cx="366029" cy="801858"/>
              <a:chOff x="2543908" y="4300415"/>
              <a:chExt cx="366029" cy="801858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85D6EF64-96ED-4D31-B302-8332FA679304}"/>
                  </a:ext>
                </a:extLst>
              </p:cNvPr>
              <p:cNvCxnSpPr/>
              <p:nvPr/>
            </p:nvCxnSpPr>
            <p:spPr>
              <a:xfrm>
                <a:off x="2557976" y="4851400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5D5B45BA-AE36-4AEB-9992-163A2C9C415C}"/>
                  </a:ext>
                </a:extLst>
              </p:cNvPr>
              <p:cNvCxnSpPr/>
              <p:nvPr/>
            </p:nvCxnSpPr>
            <p:spPr>
              <a:xfrm>
                <a:off x="2543908" y="4567701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8136A3F3-7EC2-45B4-AA48-92CE8CAACFB9}"/>
                  </a:ext>
                </a:extLst>
              </p:cNvPr>
              <p:cNvCxnSpPr/>
              <p:nvPr/>
            </p:nvCxnSpPr>
            <p:spPr>
              <a:xfrm>
                <a:off x="2543908" y="4300415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66E31C49-C0D3-4BF8-B5BD-10D1DE6F87F4}"/>
                  </a:ext>
                </a:extLst>
              </p:cNvPr>
              <p:cNvCxnSpPr/>
              <p:nvPr/>
            </p:nvCxnSpPr>
            <p:spPr>
              <a:xfrm>
                <a:off x="2567623" y="5102273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861485-93D1-4CD6-BAD4-4BDB6D1B3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79059" y="3544005"/>
              <a:ext cx="760" cy="2160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2B8AF34-D270-4CA2-8E89-B66356BBB76C}"/>
                </a:ext>
              </a:extLst>
            </p:cNvPr>
            <p:cNvCxnSpPr>
              <a:cxnSpLocks/>
            </p:cNvCxnSpPr>
            <p:nvPr/>
          </p:nvCxnSpPr>
          <p:spPr>
            <a:xfrm>
              <a:off x="9616159" y="3555347"/>
              <a:ext cx="17311" cy="21606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9366E00-DE65-4260-B202-C59D2D2B61B7}"/>
                </a:ext>
              </a:extLst>
            </p:cNvPr>
            <p:cNvCxnSpPr/>
            <p:nvPr/>
          </p:nvCxnSpPr>
          <p:spPr>
            <a:xfrm>
              <a:off x="8807548" y="3758556"/>
              <a:ext cx="3423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AE34341-2314-4518-BE0C-EAE0AD0EFA12}"/>
                </a:ext>
              </a:extLst>
            </p:cNvPr>
            <p:cNvCxnSpPr/>
            <p:nvPr/>
          </p:nvCxnSpPr>
          <p:spPr>
            <a:xfrm rot="10800000">
              <a:off x="9159509" y="3758556"/>
              <a:ext cx="3423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E86C124-9DC4-481E-A663-607C7D98A0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64533" y="3569378"/>
              <a:ext cx="1580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345467A-A438-490B-832F-0A74BBABC4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1823" y="5704645"/>
              <a:ext cx="1580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1D9521D-7581-4BBC-8BD4-1A303B55BBC0}"/>
                </a:ext>
              </a:extLst>
            </p:cNvPr>
            <p:cNvCxnSpPr/>
            <p:nvPr/>
          </p:nvCxnSpPr>
          <p:spPr>
            <a:xfrm flipV="1">
              <a:off x="2646196" y="4860525"/>
              <a:ext cx="0" cy="36387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EBD48B0-A27D-440C-8549-2C495247DBB1}"/>
                </a:ext>
              </a:extLst>
            </p:cNvPr>
            <p:cNvCxnSpPr/>
            <p:nvPr/>
          </p:nvCxnSpPr>
          <p:spPr>
            <a:xfrm flipV="1">
              <a:off x="2646196" y="4200610"/>
              <a:ext cx="0" cy="36387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BB9483D-1970-4957-86F2-00EAF4B480EC}"/>
                </a:ext>
              </a:extLst>
            </p:cNvPr>
            <p:cNvCxnSpPr>
              <a:cxnSpLocks/>
            </p:cNvCxnSpPr>
            <p:nvPr/>
          </p:nvCxnSpPr>
          <p:spPr>
            <a:xfrm>
              <a:off x="2828046" y="4886815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9CA7294-2CDA-4BED-82B5-97BACD96C933}"/>
                </a:ext>
              </a:extLst>
            </p:cNvPr>
            <p:cNvCxnSpPr/>
            <p:nvPr/>
          </p:nvCxnSpPr>
          <p:spPr>
            <a:xfrm flipV="1">
              <a:off x="2613155" y="3626148"/>
              <a:ext cx="0" cy="36387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566BC5F-C81D-426E-AA0E-45155E888E31}"/>
                </a:ext>
              </a:extLst>
            </p:cNvPr>
            <p:cNvCxnSpPr>
              <a:cxnSpLocks/>
            </p:cNvCxnSpPr>
            <p:nvPr/>
          </p:nvCxnSpPr>
          <p:spPr>
            <a:xfrm>
              <a:off x="2831929" y="4238311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F1CDAD48-6392-4290-B404-4208B033AF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4891" y="3381133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C6B88EE6-0AA4-48B4-84BF-B91773D8C0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52441" y="3381132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5227BF6-915E-46F7-B1DD-48CC5608BA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991" y="3381132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9456550-973B-4E26-B285-B7142D4DFF15}"/>
                </a:ext>
              </a:extLst>
            </p:cNvPr>
            <p:cNvCxnSpPr>
              <a:cxnSpLocks/>
            </p:cNvCxnSpPr>
            <p:nvPr/>
          </p:nvCxnSpPr>
          <p:spPr>
            <a:xfrm>
              <a:off x="2828046" y="3635097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7DE7CEFF-3CE0-4D81-80FA-4C640C502F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09916" y="3393364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0B18E49-59B0-4175-8607-892BD3C6FD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57466" y="3393363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A8D5A14-465B-46AF-910D-8AB8FE3234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5016" y="3393363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B3F4790-7304-44F8-A50B-3AF535D4AFDD}"/>
                </a:ext>
              </a:extLst>
            </p:cNvPr>
            <p:cNvGrpSpPr/>
            <p:nvPr/>
          </p:nvGrpSpPr>
          <p:grpSpPr>
            <a:xfrm rot="10800000">
              <a:off x="2903802" y="4021847"/>
              <a:ext cx="342314" cy="267286"/>
              <a:chOff x="2543908" y="4300415"/>
              <a:chExt cx="342314" cy="267286"/>
            </a:xfrm>
          </p:grpSpPr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62A5FD1F-8247-416C-94BD-A6D887ABD773}"/>
                  </a:ext>
                </a:extLst>
              </p:cNvPr>
              <p:cNvCxnSpPr/>
              <p:nvPr/>
            </p:nvCxnSpPr>
            <p:spPr>
              <a:xfrm>
                <a:off x="2543908" y="4567701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8C968288-49CD-4A4D-B6A9-367BD6646D43}"/>
                  </a:ext>
                </a:extLst>
              </p:cNvPr>
              <p:cNvCxnSpPr/>
              <p:nvPr/>
            </p:nvCxnSpPr>
            <p:spPr>
              <a:xfrm>
                <a:off x="2543908" y="4300415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82B9776-4BF6-41F0-A939-8DC92FA672F0}"/>
                </a:ext>
              </a:extLst>
            </p:cNvPr>
            <p:cNvGrpSpPr/>
            <p:nvPr/>
          </p:nvGrpSpPr>
          <p:grpSpPr>
            <a:xfrm>
              <a:off x="2554453" y="3739446"/>
              <a:ext cx="366029" cy="534572"/>
              <a:chOff x="2543908" y="4567701"/>
              <a:chExt cx="366029" cy="534572"/>
            </a:xfrm>
          </p:grpSpPr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0E0D03F4-CE6A-4CE8-9FAF-750351FA0A9D}"/>
                  </a:ext>
                </a:extLst>
              </p:cNvPr>
              <p:cNvCxnSpPr/>
              <p:nvPr/>
            </p:nvCxnSpPr>
            <p:spPr>
              <a:xfrm>
                <a:off x="2557976" y="4851400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1F28C385-3C9E-491D-887D-D3501ADDF725}"/>
                  </a:ext>
                </a:extLst>
              </p:cNvPr>
              <p:cNvCxnSpPr/>
              <p:nvPr/>
            </p:nvCxnSpPr>
            <p:spPr>
              <a:xfrm>
                <a:off x="2543908" y="4567701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3A23AEFF-8C4F-46A8-AA63-2CD56EBF0C5F}"/>
                  </a:ext>
                </a:extLst>
              </p:cNvPr>
              <p:cNvCxnSpPr/>
              <p:nvPr/>
            </p:nvCxnSpPr>
            <p:spPr>
              <a:xfrm>
                <a:off x="2567623" y="5102273"/>
                <a:ext cx="34231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7C4C7559-6BE4-43F9-B1FD-693E4F6BC8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99670" y="3322038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7D5575D-29AF-4FC6-8082-BFB3D22A50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7220" y="3322037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CD346693-CC9D-4C86-B181-A7CA082B81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4770" y="3322037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B83E5E2C-6DEE-4480-8E62-45DE8D8C82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04695" y="3334269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004B7AB7-F648-40FA-9126-6B4F75ACAB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2245" y="3334268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17CB27D-2AC8-4D70-92FE-304E61608D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9795" y="3334268"/>
              <a:ext cx="391160" cy="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285261E2-D99E-49E0-820A-FC8B8FCAA0F6}"/>
                </a:ext>
              </a:extLst>
            </p:cNvPr>
            <p:cNvSpPr/>
            <p:nvPr/>
          </p:nvSpPr>
          <p:spPr>
            <a:xfrm>
              <a:off x="8816293" y="3839649"/>
              <a:ext cx="663526" cy="20513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A01540D8-8348-444F-8A87-55B1F82381A6}"/>
                </a:ext>
              </a:extLst>
            </p:cNvPr>
            <p:cNvCxnSpPr/>
            <p:nvPr/>
          </p:nvCxnSpPr>
          <p:spPr>
            <a:xfrm flipV="1">
              <a:off x="8904513" y="5042296"/>
              <a:ext cx="0" cy="36387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B661AD51-01E0-4BCF-BE77-49493A37853E}"/>
                </a:ext>
              </a:extLst>
            </p:cNvPr>
            <p:cNvCxnSpPr/>
            <p:nvPr/>
          </p:nvCxnSpPr>
          <p:spPr>
            <a:xfrm flipV="1">
              <a:off x="8904513" y="4382381"/>
              <a:ext cx="0" cy="36387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3D90ABF4-7BD4-489A-B7DA-F01A7793E245}"/>
                </a:ext>
              </a:extLst>
            </p:cNvPr>
            <p:cNvCxnSpPr>
              <a:cxnSpLocks/>
            </p:cNvCxnSpPr>
            <p:nvPr/>
          </p:nvCxnSpPr>
          <p:spPr>
            <a:xfrm>
              <a:off x="9086363" y="5068586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CA98988-9D7C-40E8-9743-4FE934D9D113}"/>
                </a:ext>
              </a:extLst>
            </p:cNvPr>
            <p:cNvCxnSpPr/>
            <p:nvPr/>
          </p:nvCxnSpPr>
          <p:spPr>
            <a:xfrm flipV="1">
              <a:off x="8871472" y="3807919"/>
              <a:ext cx="0" cy="36387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691856C4-DD04-42AD-B97D-E0CC838E6D2F}"/>
                </a:ext>
              </a:extLst>
            </p:cNvPr>
            <p:cNvCxnSpPr>
              <a:cxnSpLocks/>
            </p:cNvCxnSpPr>
            <p:nvPr/>
          </p:nvCxnSpPr>
          <p:spPr>
            <a:xfrm>
              <a:off x="9090246" y="4420082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24579BCC-4018-4096-96DA-BDEBDCD7B8FF}"/>
                </a:ext>
              </a:extLst>
            </p:cNvPr>
            <p:cNvCxnSpPr>
              <a:cxnSpLocks/>
            </p:cNvCxnSpPr>
            <p:nvPr/>
          </p:nvCxnSpPr>
          <p:spPr>
            <a:xfrm>
              <a:off x="9086363" y="3816868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D3194E4A-B900-41E5-A7BF-0E603BB8C7C8}"/>
                </a:ext>
              </a:extLst>
            </p:cNvPr>
            <p:cNvCxnSpPr/>
            <p:nvPr/>
          </p:nvCxnSpPr>
          <p:spPr>
            <a:xfrm>
              <a:off x="8807548" y="5112938"/>
              <a:ext cx="3423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8D9DCB0C-43C9-4EEF-A00A-5A2688FC0053}"/>
                </a:ext>
              </a:extLst>
            </p:cNvPr>
            <p:cNvCxnSpPr/>
            <p:nvPr/>
          </p:nvCxnSpPr>
          <p:spPr>
            <a:xfrm>
              <a:off x="8826430" y="5402483"/>
              <a:ext cx="3423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6B1BDB5-66FB-48DF-9C2A-836F6D0FCB52}"/>
                </a:ext>
              </a:extLst>
            </p:cNvPr>
            <p:cNvCxnSpPr/>
            <p:nvPr/>
          </p:nvCxnSpPr>
          <p:spPr>
            <a:xfrm rot="10800000">
              <a:off x="9152172" y="5111396"/>
              <a:ext cx="3423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896B2A48-DA36-4EF2-9971-EC87F5A13470}"/>
                </a:ext>
              </a:extLst>
            </p:cNvPr>
            <p:cNvCxnSpPr/>
            <p:nvPr/>
          </p:nvCxnSpPr>
          <p:spPr>
            <a:xfrm rot="10800000">
              <a:off x="9145014" y="5399125"/>
              <a:ext cx="3423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2133C1B-2E22-441E-A4EF-8AB356916D9E}"/>
                </a:ext>
              </a:extLst>
            </p:cNvPr>
            <p:cNvCxnSpPr/>
            <p:nvPr/>
          </p:nvCxnSpPr>
          <p:spPr>
            <a:xfrm flipV="1">
              <a:off x="378953" y="3994332"/>
              <a:ext cx="0" cy="36387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44EA13E5-FDE0-46C0-9E4C-236F99611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953" y="4574763"/>
              <a:ext cx="0" cy="3608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5571FC2-654F-4FAD-A84F-4ED48208BDCF}"/>
                </a:ext>
              </a:extLst>
            </p:cNvPr>
            <p:cNvSpPr txBox="1"/>
            <p:nvPr/>
          </p:nvSpPr>
          <p:spPr>
            <a:xfrm>
              <a:off x="456669" y="4000719"/>
              <a:ext cx="899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75CFF09-CBAD-4726-8D67-280560CD4952}"/>
                </a:ext>
              </a:extLst>
            </p:cNvPr>
            <p:cNvSpPr txBox="1"/>
            <p:nvPr/>
          </p:nvSpPr>
          <p:spPr>
            <a:xfrm>
              <a:off x="466271" y="4586492"/>
              <a:ext cx="1337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Electric field</a:t>
              </a:r>
            </a:p>
            <a:p>
              <a:r>
                <a:rPr lang="en-US" dirty="0"/>
                <a:t>(Voltage)</a:t>
              </a:r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A8D9737F-1C0D-4068-A6B1-7BE349D3E050}"/>
                </a:ext>
              </a:extLst>
            </p:cNvPr>
            <p:cNvCxnSpPr>
              <a:cxnSpLocks/>
            </p:cNvCxnSpPr>
            <p:nvPr/>
          </p:nvCxnSpPr>
          <p:spPr>
            <a:xfrm>
              <a:off x="8503897" y="3597713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E3EC0D51-341C-4FA5-A413-09429B25B820}"/>
                </a:ext>
              </a:extLst>
            </p:cNvPr>
            <p:cNvCxnSpPr>
              <a:cxnSpLocks/>
            </p:cNvCxnSpPr>
            <p:nvPr/>
          </p:nvCxnSpPr>
          <p:spPr>
            <a:xfrm>
              <a:off x="8503725" y="4030063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628F77C3-1A22-4B70-9AB2-2D0DDF756F95}"/>
                </a:ext>
              </a:extLst>
            </p:cNvPr>
            <p:cNvCxnSpPr>
              <a:cxnSpLocks/>
            </p:cNvCxnSpPr>
            <p:nvPr/>
          </p:nvCxnSpPr>
          <p:spPr>
            <a:xfrm>
              <a:off x="8503897" y="4505793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9665DBE0-8222-48A7-AA6E-F810E042B970}"/>
                </a:ext>
              </a:extLst>
            </p:cNvPr>
            <p:cNvCxnSpPr>
              <a:cxnSpLocks/>
            </p:cNvCxnSpPr>
            <p:nvPr/>
          </p:nvCxnSpPr>
          <p:spPr>
            <a:xfrm>
              <a:off x="8503725" y="5001843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7111C6F2-7E56-4215-80A1-E9DDEE061EB0}"/>
                </a:ext>
              </a:extLst>
            </p:cNvPr>
            <p:cNvCxnSpPr>
              <a:cxnSpLocks/>
            </p:cNvCxnSpPr>
            <p:nvPr/>
          </p:nvCxnSpPr>
          <p:spPr>
            <a:xfrm>
              <a:off x="9739119" y="3578587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E136D61-FB6A-439D-96E9-64DB3AF331F7}"/>
                </a:ext>
              </a:extLst>
            </p:cNvPr>
            <p:cNvCxnSpPr>
              <a:cxnSpLocks/>
            </p:cNvCxnSpPr>
            <p:nvPr/>
          </p:nvCxnSpPr>
          <p:spPr>
            <a:xfrm>
              <a:off x="9738947" y="4010937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B8211A4A-CED1-49F7-BD01-39854A86508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119" y="4486667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80E283FB-B81E-4D58-A380-08B137B5A041}"/>
                </a:ext>
              </a:extLst>
            </p:cNvPr>
            <p:cNvCxnSpPr>
              <a:cxnSpLocks/>
            </p:cNvCxnSpPr>
            <p:nvPr/>
          </p:nvCxnSpPr>
          <p:spPr>
            <a:xfrm>
              <a:off x="9738947" y="4982717"/>
              <a:ext cx="0" cy="3549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D2F425E-C971-4103-9BC7-9A27BC2E492C}"/>
                </a:ext>
              </a:extLst>
            </p:cNvPr>
            <p:cNvSpPr txBox="1"/>
            <p:nvPr/>
          </p:nvSpPr>
          <p:spPr>
            <a:xfrm>
              <a:off x="4418423" y="5519979"/>
              <a:ext cx="3610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RF current flows on outside of shield</a:t>
              </a:r>
            </a:p>
            <a:p>
              <a:pPr algn="ctr"/>
              <a:r>
                <a:rPr lang="en-US" dirty="0"/>
                <a:t>(radiates) </a:t>
              </a:r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D114EED0-2A43-4016-BC4E-8D3426D0D502}"/>
              </a:ext>
            </a:extLst>
          </p:cNvPr>
          <p:cNvSpPr txBox="1"/>
          <p:nvPr/>
        </p:nvSpPr>
        <p:spPr>
          <a:xfrm>
            <a:off x="3052804" y="6362945"/>
            <a:ext cx="608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Due to reciprocity RF radiation and RF reception are equivalent</a:t>
            </a: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A7CFD30-9796-4ADB-A24D-A5B85942569E}"/>
              </a:ext>
            </a:extLst>
          </p:cNvPr>
          <p:cNvCxnSpPr/>
          <p:nvPr/>
        </p:nvCxnSpPr>
        <p:spPr>
          <a:xfrm flipV="1">
            <a:off x="6716469" y="4212588"/>
            <a:ext cx="1778781" cy="1161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6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2C10-5699-43EF-9E25-32CC4114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74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Chokes at antenna feed eliminate coupling between coax shield and antenna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37FA-C69E-44EC-BF76-177733250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95" y="1718246"/>
            <a:ext cx="10515600" cy="4351338"/>
          </a:xfrm>
        </p:spPr>
        <p:txBody>
          <a:bodyPr/>
          <a:lstStyle/>
          <a:p>
            <a:r>
              <a:rPr lang="en-US" dirty="0"/>
              <a:t>The shield of a coax acts as an antenna and both receives and radiates RF energy</a:t>
            </a:r>
          </a:p>
          <a:p>
            <a:r>
              <a:rPr lang="en-US" dirty="0"/>
              <a:t>By choking the antenna feed-point:</a:t>
            </a:r>
          </a:p>
          <a:p>
            <a:pPr lvl="1"/>
            <a:r>
              <a:rPr lang="en-US" dirty="0"/>
              <a:t>Reduce RFI and RF in the shack</a:t>
            </a:r>
          </a:p>
          <a:p>
            <a:pPr lvl="1"/>
            <a:r>
              <a:rPr lang="en-US" dirty="0"/>
              <a:t>Reduce local noise picked up by feedline</a:t>
            </a:r>
          </a:p>
          <a:p>
            <a:r>
              <a:rPr lang="en-US" dirty="0"/>
              <a:t>Some “antennas” depend on coax for radiation (</a:t>
            </a:r>
            <a:r>
              <a:rPr lang="en-US" dirty="0" err="1"/>
              <a:t>Isoton</a:t>
            </a:r>
            <a:r>
              <a:rPr lang="en-US" dirty="0"/>
              <a:t>, etc.)</a:t>
            </a:r>
          </a:p>
          <a:p>
            <a:r>
              <a:rPr lang="en-US" dirty="0"/>
              <a:t>Don’t put choke at feed-point of EFHW 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4C503EF-9F31-4D73-8D86-DF69E59D088A}"/>
              </a:ext>
            </a:extLst>
          </p:cNvPr>
          <p:cNvSpPr txBox="1"/>
          <p:nvPr/>
        </p:nvSpPr>
        <p:spPr>
          <a:xfrm>
            <a:off x="1670978" y="5799839"/>
            <a:ext cx="641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Place high impedance between outer shield and antenna elements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7892D29-9A0C-4481-B539-BC8F690E2489}"/>
              </a:ext>
            </a:extLst>
          </p:cNvPr>
          <p:cNvGrpSpPr/>
          <p:nvPr/>
        </p:nvGrpSpPr>
        <p:grpSpPr>
          <a:xfrm>
            <a:off x="7823091" y="3530970"/>
            <a:ext cx="4242583" cy="3009675"/>
            <a:chOff x="7024467" y="3485250"/>
            <a:chExt cx="4242583" cy="300967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A113C14-1958-4DFF-9111-1CB32C5078EA}"/>
                </a:ext>
              </a:extLst>
            </p:cNvPr>
            <p:cNvCxnSpPr>
              <a:cxnSpLocks/>
              <a:stCxn id="65" idx="1"/>
            </p:cNvCxnSpPr>
            <p:nvPr/>
          </p:nvCxnSpPr>
          <p:spPr>
            <a:xfrm flipH="1">
              <a:off x="8845514" y="5738454"/>
              <a:ext cx="1580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4385C23-E51F-441F-B0D5-0E22AC6DB23E}"/>
                </a:ext>
              </a:extLst>
            </p:cNvPr>
            <p:cNvCxnSpPr/>
            <p:nvPr/>
          </p:nvCxnSpPr>
          <p:spPr>
            <a:xfrm>
              <a:off x="7024467" y="3485250"/>
              <a:ext cx="1955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5CDE205-BC9B-4286-8F58-89B0CFFABA7F}"/>
                </a:ext>
              </a:extLst>
            </p:cNvPr>
            <p:cNvCxnSpPr/>
            <p:nvPr/>
          </p:nvCxnSpPr>
          <p:spPr>
            <a:xfrm>
              <a:off x="9311640" y="3485250"/>
              <a:ext cx="1955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A480308-8BCD-4870-83B0-83D819832061}"/>
                </a:ext>
              </a:extLst>
            </p:cNvPr>
            <p:cNvCxnSpPr>
              <a:cxnSpLocks/>
            </p:cNvCxnSpPr>
            <p:nvPr/>
          </p:nvCxnSpPr>
          <p:spPr>
            <a:xfrm>
              <a:off x="9336259" y="3485250"/>
              <a:ext cx="0" cy="21625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089D21-6F3B-4F96-98B8-F5628D8095BC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8979877" y="3505667"/>
              <a:ext cx="23715" cy="22327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5E3FBBB-258D-48DB-8258-3CE23D946411}"/>
                </a:ext>
              </a:extLst>
            </p:cNvPr>
            <p:cNvSpPr/>
            <p:nvPr/>
          </p:nvSpPr>
          <p:spPr>
            <a:xfrm>
              <a:off x="8869681" y="5608664"/>
              <a:ext cx="914400" cy="88626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553506C-2EDB-4050-B941-03CE78986BD4}"/>
                </a:ext>
              </a:extLst>
            </p:cNvPr>
            <p:cNvSpPr txBox="1"/>
            <p:nvPr/>
          </p:nvSpPr>
          <p:spPr>
            <a:xfrm>
              <a:off x="9056373" y="5810601"/>
              <a:ext cx="559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TX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3C9BF9-FBB9-4761-A6D0-6FA33EB43B26}"/>
                </a:ext>
              </a:extLst>
            </p:cNvPr>
            <p:cNvCxnSpPr>
              <a:cxnSpLocks/>
            </p:cNvCxnSpPr>
            <p:nvPr/>
          </p:nvCxnSpPr>
          <p:spPr>
            <a:xfrm>
              <a:off x="8844017" y="4474707"/>
              <a:ext cx="1497" cy="12637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4EC6859-08B3-4F51-B8CD-001A127C09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5455" y="3566472"/>
              <a:ext cx="760" cy="2160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D045D49-AAF7-49CD-9CCB-B81420904E56}"/>
                </a:ext>
              </a:extLst>
            </p:cNvPr>
            <p:cNvCxnSpPr>
              <a:cxnSpLocks/>
            </p:cNvCxnSpPr>
            <p:nvPr/>
          </p:nvCxnSpPr>
          <p:spPr>
            <a:xfrm>
              <a:off x="9819866" y="4454479"/>
              <a:ext cx="0" cy="12839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596517E-FABE-4987-AAF5-849126716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8219" y="5727112"/>
              <a:ext cx="1580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D2050C2-A7E6-45FD-8B8F-0FB4808A1E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1788" y="3603255"/>
              <a:ext cx="1580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F6BABF4-1120-413A-A90C-BABFB705C1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9866" y="3603255"/>
              <a:ext cx="0" cy="2178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58730E6-99C3-4F83-80DB-19FAB8D5B856}"/>
                </a:ext>
              </a:extLst>
            </p:cNvPr>
            <p:cNvGrpSpPr/>
            <p:nvPr/>
          </p:nvGrpSpPr>
          <p:grpSpPr>
            <a:xfrm>
              <a:off x="9744734" y="3812805"/>
              <a:ext cx="214312" cy="641674"/>
              <a:chOff x="9558338" y="3577901"/>
              <a:chExt cx="214312" cy="641674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3C79A46A-AE96-4CCD-A0CB-F8E19579B4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33470" y="3577901"/>
                <a:ext cx="139180" cy="1130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2600385-D243-4291-B569-CC8FE3B86D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58338" y="3690938"/>
                <a:ext cx="214312" cy="1000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F9D59B0-0F94-4B8B-AB29-4A5C3FFE32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76955" y="3790950"/>
                <a:ext cx="195695" cy="904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ABAE71-2212-41DF-A06F-933B7EC79F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76955" y="3881438"/>
                <a:ext cx="178808" cy="1381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FD93CB9-1DFD-4377-82D7-2802270F9F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58338" y="4019550"/>
                <a:ext cx="197425" cy="1143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77460D6-3696-4E74-8276-9EA043D23E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33470" y="4133850"/>
                <a:ext cx="122293" cy="857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23EAC946-9B50-49DE-B588-F8871920A5F1}"/>
                </a:ext>
              </a:extLst>
            </p:cNvPr>
            <p:cNvGrpSpPr/>
            <p:nvPr/>
          </p:nvGrpSpPr>
          <p:grpSpPr>
            <a:xfrm rot="10800000">
              <a:off x="8704837" y="3833033"/>
              <a:ext cx="214312" cy="641674"/>
              <a:chOff x="9558338" y="3577901"/>
              <a:chExt cx="214312" cy="641674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3A04FA6-55BF-48F3-B5A0-AC405234E9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33470" y="3577901"/>
                <a:ext cx="139180" cy="1130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001A35F-44EC-4585-8744-0248170814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58338" y="3690938"/>
                <a:ext cx="214312" cy="1000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9A37C4B0-2250-41BD-B10B-293F4E6F9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76955" y="3790950"/>
                <a:ext cx="195695" cy="904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A67399DC-F715-4534-B02D-02DDCEFDA8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76955" y="3881438"/>
                <a:ext cx="178808" cy="1381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F31A5D44-3492-4F58-80BC-94955C661C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58338" y="4019550"/>
                <a:ext cx="197425" cy="1143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B8D41478-835D-45E8-B9EF-EA6B21E90A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33470" y="4133850"/>
                <a:ext cx="122293" cy="857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E6033B3-CF7B-4B49-B75E-5FA6249CF0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4017" y="3505667"/>
              <a:ext cx="0" cy="3303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EFE45F77-57A3-4458-AE35-F4AE7E22ACEB}"/>
                </a:ext>
              </a:extLst>
            </p:cNvPr>
            <p:cNvCxnSpPr>
              <a:cxnSpLocks/>
              <a:stCxn id="192" idx="3"/>
            </p:cNvCxnSpPr>
            <p:nvPr/>
          </p:nvCxnSpPr>
          <p:spPr>
            <a:xfrm flipV="1">
              <a:off x="7288213" y="4102115"/>
              <a:ext cx="1416624" cy="1836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321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0F9A-F4CF-4201-B957-5193B321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Choke resistance is the important 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930A3-7C6F-433B-9568-8E857734E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72" y="1565598"/>
            <a:ext cx="10515600" cy="4351338"/>
          </a:xfrm>
        </p:spPr>
        <p:txBody>
          <a:bodyPr/>
          <a:lstStyle/>
          <a:p>
            <a:r>
              <a:rPr lang="en-US" dirty="0"/>
              <a:t>High inductive reactance can be cancelled by capacitive reactance of the feedline shield which is difficult to predict</a:t>
            </a:r>
          </a:p>
          <a:p>
            <a:r>
              <a:rPr lang="en-US" dirty="0"/>
              <a:t>Coils of coax are just inductors and of limited use</a:t>
            </a:r>
          </a:p>
          <a:p>
            <a:r>
              <a:rPr lang="en-US" dirty="0"/>
              <a:t>½ wavelength feedlines are particularly bad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99D2C52-83CA-40F2-981F-034A77FE1736}"/>
              </a:ext>
            </a:extLst>
          </p:cNvPr>
          <p:cNvGrpSpPr/>
          <p:nvPr/>
        </p:nvGrpSpPr>
        <p:grpSpPr>
          <a:xfrm>
            <a:off x="4117512" y="3958430"/>
            <a:ext cx="3397713" cy="2771775"/>
            <a:chOff x="3831762" y="3612862"/>
            <a:chExt cx="3640602" cy="305146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5BF7337-2E4A-4DDC-9229-A4AC3FB745D2}"/>
                </a:ext>
              </a:extLst>
            </p:cNvPr>
            <p:cNvCxnSpPr/>
            <p:nvPr/>
          </p:nvCxnSpPr>
          <p:spPr>
            <a:xfrm>
              <a:off x="3831762" y="3612862"/>
              <a:ext cx="16779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E59E80-BF38-4204-A1AA-D5D408F9983B}"/>
                </a:ext>
              </a:extLst>
            </p:cNvPr>
            <p:cNvCxnSpPr/>
            <p:nvPr/>
          </p:nvCxnSpPr>
          <p:spPr>
            <a:xfrm>
              <a:off x="5794408" y="3612862"/>
              <a:ext cx="16779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5444546-4F88-4064-9D67-8C21F52C624A}"/>
                </a:ext>
              </a:extLst>
            </p:cNvPr>
            <p:cNvCxnSpPr>
              <a:cxnSpLocks/>
            </p:cNvCxnSpPr>
            <p:nvPr/>
          </p:nvCxnSpPr>
          <p:spPr>
            <a:xfrm>
              <a:off x="5815533" y="3612862"/>
              <a:ext cx="0" cy="20694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7EEF36-5FC4-40BA-BF63-738F21BECE76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5509718" y="3878161"/>
              <a:ext cx="20350" cy="18908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1B66F8-3840-48EA-80CA-248F93ED152E}"/>
                </a:ext>
              </a:extLst>
            </p:cNvPr>
            <p:cNvSpPr/>
            <p:nvPr/>
          </p:nvSpPr>
          <p:spPr>
            <a:xfrm>
              <a:off x="5415158" y="5644796"/>
              <a:ext cx="784656" cy="8480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2B0DF4-0A4F-447F-BF9E-EC78F194685D}"/>
                </a:ext>
              </a:extLst>
            </p:cNvPr>
            <p:cNvSpPr/>
            <p:nvPr/>
          </p:nvSpPr>
          <p:spPr>
            <a:xfrm>
              <a:off x="5521790" y="3780015"/>
              <a:ext cx="569378" cy="1962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CC6502-E4E8-43BE-8DB1-37441B64BF21}"/>
                </a:ext>
              </a:extLst>
            </p:cNvPr>
            <p:cNvSpPr/>
            <p:nvPr/>
          </p:nvSpPr>
          <p:spPr>
            <a:xfrm>
              <a:off x="5521790" y="5351313"/>
              <a:ext cx="569378" cy="1962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9FAEAB-7376-4D56-A5E5-0DB2328491F7}"/>
                </a:ext>
              </a:extLst>
            </p:cNvPr>
            <p:cNvCxnSpPr>
              <a:cxnSpLocks/>
              <a:endCxn id="16" idx="6"/>
            </p:cNvCxnSpPr>
            <p:nvPr/>
          </p:nvCxnSpPr>
          <p:spPr>
            <a:xfrm flipH="1">
              <a:off x="6091169" y="3865339"/>
              <a:ext cx="9831" cy="1584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20247B-5BA8-4C8F-888D-854E1BF0B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9718" y="3612862"/>
              <a:ext cx="12072" cy="2652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242640-3188-47B4-9111-BDB1CEB1BB65}"/>
                </a:ext>
              </a:extLst>
            </p:cNvPr>
            <p:cNvSpPr txBox="1"/>
            <p:nvPr/>
          </p:nvSpPr>
          <p:spPr>
            <a:xfrm>
              <a:off x="5575361" y="5798958"/>
              <a:ext cx="480343" cy="500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TX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9F6B70B-25D7-41EA-A5C1-0E74F7875C73}"/>
                </a:ext>
              </a:extLst>
            </p:cNvPr>
            <p:cNvCxnSpPr>
              <a:cxnSpLocks/>
            </p:cNvCxnSpPr>
            <p:nvPr/>
          </p:nvCxnSpPr>
          <p:spPr>
            <a:xfrm>
              <a:off x="5012113" y="6492875"/>
              <a:ext cx="403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DADD1CE9-6A58-4F1A-B6E8-591409302C71}"/>
                </a:ext>
              </a:extLst>
            </p:cNvPr>
            <p:cNvCxnSpPr>
              <a:cxnSpLocks/>
            </p:cNvCxnSpPr>
            <p:nvPr/>
          </p:nvCxnSpPr>
          <p:spPr>
            <a:xfrm>
              <a:off x="5111264" y="6573838"/>
              <a:ext cx="2028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E0D5877-ADD0-40D0-8330-3FCAD481E0EB}"/>
                </a:ext>
              </a:extLst>
            </p:cNvPr>
            <p:cNvCxnSpPr>
              <a:cxnSpLocks/>
            </p:cNvCxnSpPr>
            <p:nvPr/>
          </p:nvCxnSpPr>
          <p:spPr>
            <a:xfrm>
              <a:off x="5172315" y="6664326"/>
              <a:ext cx="807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5C427A63-ADD7-4255-88F4-AD6A26ECD2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3391" y="6299637"/>
              <a:ext cx="0" cy="193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E42368F6-1450-4985-BD6C-BBC7C73933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3391" y="6299637"/>
              <a:ext cx="2496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FCDEECF7-D26E-4853-B57C-30AE27163508}"/>
                </a:ext>
              </a:extLst>
            </p:cNvPr>
            <p:cNvCxnSpPr>
              <a:cxnSpLocks/>
            </p:cNvCxnSpPr>
            <p:nvPr/>
          </p:nvCxnSpPr>
          <p:spPr>
            <a:xfrm>
              <a:off x="5203391" y="3745511"/>
              <a:ext cx="30692" cy="23233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20B97DD3-91F8-41D0-BD23-549A881C2D49}"/>
              </a:ext>
            </a:extLst>
          </p:cNvPr>
          <p:cNvSpPr txBox="1"/>
          <p:nvPr/>
        </p:nvSpPr>
        <p:spPr>
          <a:xfrm>
            <a:off x="836972" y="4606450"/>
            <a:ext cx="4288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½ wavelength transforms low impedance ground to low impedance at feed-point allowing large outer shield currents</a:t>
            </a:r>
          </a:p>
        </p:txBody>
      </p:sp>
    </p:spTree>
    <p:extLst>
      <p:ext uri="{BB962C8B-B14F-4D97-AF65-F5344CB8AC3E}">
        <p14:creationId xmlns:p14="http://schemas.microsoft.com/office/powerpoint/2010/main" val="91942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458E-0D80-4992-8DBC-B1A8C900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0788"/>
          </a:xfrm>
        </p:spPr>
        <p:txBody>
          <a:bodyPr>
            <a:normAutofit/>
          </a:bodyPr>
          <a:lstStyle/>
          <a:p>
            <a:r>
              <a:rPr lang="en-US" sz="3600" b="1" dirty="0"/>
              <a:t>How much choking resistance is enough?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D03C6-3955-4526-B0A1-D01BDC79B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3038"/>
                <a:ext cx="10515600" cy="4733925"/>
              </a:xfrm>
            </p:spPr>
            <p:txBody>
              <a:bodyPr/>
              <a:lstStyle/>
              <a:p>
                <a:r>
                  <a:rPr lang="en-US" dirty="0"/>
                  <a:t>Greater than 1000 Ohms is desirable</a:t>
                </a:r>
              </a:p>
              <a:p>
                <a:pPr lvl="1"/>
                <a:r>
                  <a:rPr lang="en-US" dirty="0"/>
                  <a:t>Depends on antenna mismatch and imbalance</a:t>
                </a:r>
              </a:p>
              <a:p>
                <a:r>
                  <a:rPr lang="en-US" dirty="0"/>
                  <a:t>Choking impedance increases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Power dissipation goes up for smaller choking resistances</a:t>
                </a:r>
              </a:p>
              <a:p>
                <a:pPr lvl="1"/>
                <a:r>
                  <a:rPr lang="en-US" dirty="0"/>
                  <a:t>Power in choke= Total Power * (Rant/</a:t>
                </a:r>
                <a:r>
                  <a:rPr lang="en-US" dirty="0" err="1"/>
                  <a:t>Rchoke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Example: 1000W * (50/1000)= 50W </a:t>
                </a:r>
              </a:p>
              <a:p>
                <a:r>
                  <a:rPr lang="en-US" dirty="0"/>
                  <a:t>Receive noise suppression is very roughly: S= 20 Log (Rant/</a:t>
                </a:r>
                <a:r>
                  <a:rPr lang="en-US" dirty="0" err="1"/>
                  <a:t>Rchoke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Example: S= 20 log (50/1000) = -26 dB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BD03C6-3955-4526-B0A1-D01BDC79B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3038"/>
                <a:ext cx="10515600" cy="4733925"/>
              </a:xfrm>
              <a:blipFill>
                <a:blip r:embed="rId2"/>
                <a:stretch>
                  <a:fillRect l="-1043" t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31DB541-FABF-427D-BA33-8FEB8D2CB08D}"/>
              </a:ext>
            </a:extLst>
          </p:cNvPr>
          <p:cNvSpPr txBox="1"/>
          <p:nvPr/>
        </p:nvSpPr>
        <p:spPr>
          <a:xfrm>
            <a:off x="1714500" y="5414962"/>
            <a:ext cx="752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/>
              <a:t>All this can be more accurately simulated in EZNEC</a:t>
            </a:r>
          </a:p>
        </p:txBody>
      </p:sp>
    </p:spTree>
    <p:extLst>
      <p:ext uri="{BB962C8B-B14F-4D97-AF65-F5344CB8AC3E}">
        <p14:creationId xmlns:p14="http://schemas.microsoft.com/office/powerpoint/2010/main" val="336577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5CDB-FC98-418F-8A40-7B163C1C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Measuring chokes with a VNA is tricky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2E16-D3AE-4379-AE41-848D002D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801"/>
            <a:ext cx="10515600" cy="4351338"/>
          </a:xfrm>
        </p:spPr>
        <p:txBody>
          <a:bodyPr/>
          <a:lstStyle/>
          <a:p>
            <a:r>
              <a:rPr lang="en-US" dirty="0"/>
              <a:t>Chokes have parallel C less than 1pF</a:t>
            </a:r>
          </a:p>
          <a:p>
            <a:r>
              <a:rPr lang="en-US" dirty="0"/>
              <a:t>Stray capacitance from test fixture can have a disastrous effect on measurements</a:t>
            </a:r>
          </a:p>
          <a:p>
            <a:r>
              <a:rPr lang="en-US" dirty="0"/>
              <a:t>S21 measurements minimize stray capacitance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103C92-0A65-40FD-99DC-ECCB36E2BD63}"/>
              </a:ext>
            </a:extLst>
          </p:cNvPr>
          <p:cNvGrpSpPr/>
          <p:nvPr/>
        </p:nvGrpSpPr>
        <p:grpSpPr>
          <a:xfrm>
            <a:off x="5229527" y="3571119"/>
            <a:ext cx="1660836" cy="2680655"/>
            <a:chOff x="7042974" y="3490727"/>
            <a:chExt cx="1660836" cy="26806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DCB1C7-497C-45B7-B4FD-CA813A19FA1C}"/>
                </a:ext>
              </a:extLst>
            </p:cNvPr>
            <p:cNvSpPr/>
            <p:nvPr/>
          </p:nvSpPr>
          <p:spPr>
            <a:xfrm>
              <a:off x="7042974" y="3846549"/>
              <a:ext cx="1660836" cy="88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9B7232-6A60-4880-B50A-EBF1D5651A0C}"/>
                </a:ext>
              </a:extLst>
            </p:cNvPr>
            <p:cNvSpPr txBox="1"/>
            <p:nvPr/>
          </p:nvSpPr>
          <p:spPr>
            <a:xfrm>
              <a:off x="7413971" y="399729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VNA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213FE9-44B2-429B-AF39-6E3E55EDF815}"/>
                </a:ext>
              </a:extLst>
            </p:cNvPr>
            <p:cNvCxnSpPr/>
            <p:nvPr/>
          </p:nvCxnSpPr>
          <p:spPr>
            <a:xfrm>
              <a:off x="7287314" y="4755793"/>
              <a:ext cx="0" cy="7174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8AE1DCC-CCCA-4284-B1E3-FAE77C6289FF}"/>
                </a:ext>
              </a:extLst>
            </p:cNvPr>
            <p:cNvCxnSpPr/>
            <p:nvPr/>
          </p:nvCxnSpPr>
          <p:spPr>
            <a:xfrm>
              <a:off x="8598752" y="4755793"/>
              <a:ext cx="0" cy="7174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7B6E45-51D0-4882-A5D7-2D808725946B}"/>
                </a:ext>
              </a:extLst>
            </p:cNvPr>
            <p:cNvCxnSpPr>
              <a:cxnSpLocks/>
            </p:cNvCxnSpPr>
            <p:nvPr/>
          </p:nvCxnSpPr>
          <p:spPr>
            <a:xfrm>
              <a:off x="7287314" y="5991406"/>
              <a:ext cx="3011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81FC61-95E6-4C3B-96B1-61A2C7908DC0}"/>
                </a:ext>
              </a:extLst>
            </p:cNvPr>
            <p:cNvCxnSpPr>
              <a:cxnSpLocks/>
            </p:cNvCxnSpPr>
            <p:nvPr/>
          </p:nvCxnSpPr>
          <p:spPr>
            <a:xfrm>
              <a:off x="8598752" y="5470902"/>
              <a:ext cx="0" cy="5205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536FB3F-B63A-4BB4-9EE9-79CFD8DAED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7314" y="5470903"/>
              <a:ext cx="2594" cy="5205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8D16B1-B454-4F6E-8AF4-C5CC21E15F1A}"/>
                </a:ext>
              </a:extLst>
            </p:cNvPr>
            <p:cNvSpPr/>
            <p:nvPr/>
          </p:nvSpPr>
          <p:spPr>
            <a:xfrm>
              <a:off x="7492222" y="5815560"/>
              <a:ext cx="918832" cy="3423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2C33E0-09F7-4AFF-A73C-43905CDC5412}"/>
                </a:ext>
              </a:extLst>
            </p:cNvPr>
            <p:cNvCxnSpPr>
              <a:cxnSpLocks/>
            </p:cNvCxnSpPr>
            <p:nvPr/>
          </p:nvCxnSpPr>
          <p:spPr>
            <a:xfrm>
              <a:off x="8317398" y="5986716"/>
              <a:ext cx="3011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E09A6B-B414-4636-B542-0DE55BCA8C50}"/>
                </a:ext>
              </a:extLst>
            </p:cNvPr>
            <p:cNvSpPr txBox="1"/>
            <p:nvPr/>
          </p:nvSpPr>
          <p:spPr>
            <a:xfrm>
              <a:off x="7683394" y="580205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DUT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97FF37-0B82-41B0-8981-9386AFEEBAD2}"/>
                </a:ext>
              </a:extLst>
            </p:cNvPr>
            <p:cNvSpPr txBox="1"/>
            <p:nvPr/>
          </p:nvSpPr>
          <p:spPr>
            <a:xfrm>
              <a:off x="7280084" y="3490727"/>
              <a:ext cx="1213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Port VNA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D09B6A3-B32C-44C6-A975-723CB0A2773F}"/>
              </a:ext>
            </a:extLst>
          </p:cNvPr>
          <p:cNvSpPr txBox="1"/>
          <p:nvPr/>
        </p:nvSpPr>
        <p:spPr>
          <a:xfrm>
            <a:off x="3325286" y="4767201"/>
            <a:ext cx="129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stray </a:t>
            </a:r>
          </a:p>
          <a:p>
            <a:r>
              <a:rPr lang="en-US" dirty="0"/>
              <a:t>capacitance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8BADEA-5C65-4EFF-9694-2719729FFEB6}"/>
              </a:ext>
            </a:extLst>
          </p:cNvPr>
          <p:cNvGrpSpPr/>
          <p:nvPr/>
        </p:nvGrpSpPr>
        <p:grpSpPr>
          <a:xfrm>
            <a:off x="926451" y="3675393"/>
            <a:ext cx="2364297" cy="2651643"/>
            <a:chOff x="1604174" y="3541753"/>
            <a:chExt cx="2364297" cy="26516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BC981F-CEAD-4AE1-BA3E-437DEEC200E2}"/>
                </a:ext>
              </a:extLst>
            </p:cNvPr>
            <p:cNvSpPr/>
            <p:nvPr/>
          </p:nvSpPr>
          <p:spPr>
            <a:xfrm>
              <a:off x="1723587" y="3891543"/>
              <a:ext cx="1575582" cy="88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E06D30-8E09-4B8D-9B2A-1721F1FC9A3D}"/>
                </a:ext>
              </a:extLst>
            </p:cNvPr>
            <p:cNvSpPr txBox="1"/>
            <p:nvPr/>
          </p:nvSpPr>
          <p:spPr>
            <a:xfrm>
              <a:off x="2031229" y="400311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VNA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3EC85ED-3623-4C6B-BD15-DD0828C0FFE9}"/>
                </a:ext>
              </a:extLst>
            </p:cNvPr>
            <p:cNvCxnSpPr/>
            <p:nvPr/>
          </p:nvCxnSpPr>
          <p:spPr>
            <a:xfrm>
              <a:off x="2384769" y="4777807"/>
              <a:ext cx="0" cy="7174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41F1F1-DE72-4132-AB11-3604B5ED64C9}"/>
                </a:ext>
              </a:extLst>
            </p:cNvPr>
            <p:cNvCxnSpPr/>
            <p:nvPr/>
          </p:nvCxnSpPr>
          <p:spPr>
            <a:xfrm>
              <a:off x="2511378" y="4777807"/>
              <a:ext cx="0" cy="7174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9B55C7-794E-4485-8AD1-2204F574AC67}"/>
                </a:ext>
              </a:extLst>
            </p:cNvPr>
            <p:cNvCxnSpPr>
              <a:cxnSpLocks/>
            </p:cNvCxnSpPr>
            <p:nvPr/>
          </p:nvCxnSpPr>
          <p:spPr>
            <a:xfrm>
              <a:off x="2511378" y="5495260"/>
              <a:ext cx="6023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700D23-EACD-4636-B63B-6AB7428CED9E}"/>
                </a:ext>
              </a:extLst>
            </p:cNvPr>
            <p:cNvCxnSpPr>
              <a:cxnSpLocks/>
            </p:cNvCxnSpPr>
            <p:nvPr/>
          </p:nvCxnSpPr>
          <p:spPr>
            <a:xfrm>
              <a:off x="1782452" y="5492916"/>
              <a:ext cx="6023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0984D6C-0A21-458D-9740-B314B27DA9C0}"/>
                </a:ext>
              </a:extLst>
            </p:cNvPr>
            <p:cNvCxnSpPr>
              <a:cxnSpLocks/>
            </p:cNvCxnSpPr>
            <p:nvPr/>
          </p:nvCxnSpPr>
          <p:spPr>
            <a:xfrm>
              <a:off x="1782452" y="6013420"/>
              <a:ext cx="3011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ACEDBA-168C-43DD-83C0-EDE35029A77B}"/>
                </a:ext>
              </a:extLst>
            </p:cNvPr>
            <p:cNvCxnSpPr>
              <a:cxnSpLocks/>
            </p:cNvCxnSpPr>
            <p:nvPr/>
          </p:nvCxnSpPr>
          <p:spPr>
            <a:xfrm>
              <a:off x="3093890" y="5492916"/>
              <a:ext cx="0" cy="5205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6E30B8-02F5-4323-A38C-CB0EEB1DE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2452" y="5492917"/>
              <a:ext cx="2594" cy="5205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8301C2-6CA5-40B7-8428-5563FE98F58C}"/>
                </a:ext>
              </a:extLst>
            </p:cNvPr>
            <p:cNvSpPr/>
            <p:nvPr/>
          </p:nvSpPr>
          <p:spPr>
            <a:xfrm>
              <a:off x="1987360" y="5837574"/>
              <a:ext cx="918832" cy="3423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9D479A-4E03-4DB0-9E5A-884BADB8E621}"/>
                </a:ext>
              </a:extLst>
            </p:cNvPr>
            <p:cNvCxnSpPr>
              <a:cxnSpLocks/>
            </p:cNvCxnSpPr>
            <p:nvPr/>
          </p:nvCxnSpPr>
          <p:spPr>
            <a:xfrm>
              <a:off x="2812536" y="6008730"/>
              <a:ext cx="3011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09F8B4-7BEA-45FC-8773-6F02578BF5B4}"/>
                </a:ext>
              </a:extLst>
            </p:cNvPr>
            <p:cNvSpPr txBox="1"/>
            <p:nvPr/>
          </p:nvSpPr>
          <p:spPr>
            <a:xfrm>
              <a:off x="2178532" y="5824064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DUT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C8A7B5-9CD4-4F57-83D7-160226BB7D23}"/>
                </a:ext>
              </a:extLst>
            </p:cNvPr>
            <p:cNvSpPr txBox="1"/>
            <p:nvPr/>
          </p:nvSpPr>
          <p:spPr>
            <a:xfrm>
              <a:off x="1604174" y="3541753"/>
              <a:ext cx="1814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Antenna analyzer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E6F6986-76B7-4F93-BB8F-DE0A9CC54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5917" y="4930207"/>
              <a:ext cx="1422554" cy="5084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88A06EB-75FE-407C-9657-E2DF57D96151}"/>
              </a:ext>
            </a:extLst>
          </p:cNvPr>
          <p:cNvSpPr txBox="1"/>
          <p:nvPr/>
        </p:nvSpPr>
        <p:spPr>
          <a:xfrm>
            <a:off x="6977572" y="4918455"/>
            <a:ext cx="27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stray capacitance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E40B10A-1830-49CE-A9BC-85550CE1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7272" y="3916493"/>
            <a:ext cx="3361722" cy="25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5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B9FB-5628-4428-B000-433FA98E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kind of ferrite cores did I buy?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3F9A0-A735-40E3-B74C-E64BE31C3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81" y="2396798"/>
            <a:ext cx="6243115" cy="43748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6253E5-C207-4485-8627-647E246C5778}"/>
              </a:ext>
            </a:extLst>
          </p:cNvPr>
          <p:cNvSpPr/>
          <p:nvPr/>
        </p:nvSpPr>
        <p:spPr>
          <a:xfrm>
            <a:off x="520506" y="1735709"/>
            <a:ext cx="11380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Measurement of cross-over frequency where R=X can be used to identify unknown ferrite cores</a:t>
            </a:r>
          </a:p>
        </p:txBody>
      </p:sp>
    </p:spTree>
    <p:extLst>
      <p:ext uri="{BB962C8B-B14F-4D97-AF65-F5344CB8AC3E}">
        <p14:creationId xmlns:p14="http://schemas.microsoft.com/office/powerpoint/2010/main" val="32838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2E948E-0C93-4C0A-98D8-EC52B145E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09" y="1828800"/>
            <a:ext cx="10100079" cy="5064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8B202A-BABD-4578-B1B7-208C13A7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R=X at 3.5 MHz for single turn thru core</a:t>
            </a:r>
            <a:br>
              <a:rPr lang="en-US" dirty="0"/>
            </a:br>
            <a:r>
              <a:rPr lang="en-US" sz="3200" dirty="0" err="1"/>
              <a:t>Core</a:t>
            </a:r>
            <a:r>
              <a:rPr lang="en-US" sz="3200" dirty="0"/>
              <a:t> is type 31 mix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CCECA-9022-4737-83AB-3177C1066068}"/>
              </a:ext>
            </a:extLst>
          </p:cNvPr>
          <p:cNvSpPr txBox="1"/>
          <p:nvPr/>
        </p:nvSpPr>
        <p:spPr>
          <a:xfrm>
            <a:off x="1741538" y="4422913"/>
            <a:ext cx="29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3.5 MHz crossover frequency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866902-41AC-4B12-BD1B-61CB67E00859}"/>
              </a:ext>
            </a:extLst>
          </p:cNvPr>
          <p:cNvCxnSpPr/>
          <p:nvPr/>
        </p:nvCxnSpPr>
        <p:spPr>
          <a:xfrm flipH="1" flipV="1">
            <a:off x="2107096" y="3429000"/>
            <a:ext cx="450574" cy="1020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CEF07C9-1B78-493E-A0BC-C647EBA77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0000">
            <a:off x="5732914" y="2361055"/>
            <a:ext cx="4687229" cy="3515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21876F-ECB4-4A55-B32D-A52C82904992}"/>
              </a:ext>
            </a:extLst>
          </p:cNvPr>
          <p:cNvSpPr txBox="1"/>
          <p:nvPr/>
        </p:nvSpPr>
        <p:spPr>
          <a:xfrm>
            <a:off x="3426090" y="2347603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CD356-E410-4FC4-9F53-FA172E77C961}"/>
              </a:ext>
            </a:extLst>
          </p:cNvPr>
          <p:cNvSpPr txBox="1"/>
          <p:nvPr/>
        </p:nvSpPr>
        <p:spPr>
          <a:xfrm>
            <a:off x="3193106" y="334151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3233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20581</TotalTime>
  <Words>584</Words>
  <Application>Microsoft Office PowerPoint</Application>
  <PresentationFormat>Widescreen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Ferrite cores for transmitting chokes (baluns)</vt:lpstr>
      <vt:lpstr>Agenda</vt:lpstr>
      <vt:lpstr>The coax shield acts as two conductors (due to skin effect)</vt:lpstr>
      <vt:lpstr>Chokes at antenna feed eliminate coupling between coax shield and antenna elements</vt:lpstr>
      <vt:lpstr>Choke resistance is the important parameter</vt:lpstr>
      <vt:lpstr>How much choking resistance is enough?</vt:lpstr>
      <vt:lpstr>Measuring chokes with a VNA is tricky</vt:lpstr>
      <vt:lpstr>What kind of ferrite cores did I buy?</vt:lpstr>
      <vt:lpstr>R=X at 3.5 MHz for single turn thru core Core is type 31 mix</vt:lpstr>
      <vt:lpstr>5T RG8 thru 4 cores  Resonant at 6.2 MHz but pretty good from 160 to 20 meters (&gt;1000 Ohms resistive) </vt:lpstr>
      <vt:lpstr>Force12 vertical dipole balun (15 years ago) Very broadband (7- 30 MHz) but NRG (400 to 800 Ohms resistive)</vt:lpstr>
      <vt:lpstr>My 6 meter choke 3T/3 cores resonant is at 22 MHz Pretty lousy at 50 MHz (understatement), R=57 Ohms</vt:lpstr>
      <vt:lpstr>R=X at 7.8 MHz for 43 Core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Purden</dc:creator>
  <cp:lastModifiedBy>George Purden</cp:lastModifiedBy>
  <cp:revision>79</cp:revision>
  <cp:lastPrinted>2018-05-08T18:27:12Z</cp:lastPrinted>
  <dcterms:created xsi:type="dcterms:W3CDTF">2018-04-18T01:55:42Z</dcterms:created>
  <dcterms:modified xsi:type="dcterms:W3CDTF">2018-11-17T18:29:37Z</dcterms:modified>
</cp:coreProperties>
</file>