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57" r:id="rId4"/>
    <p:sldId id="258" r:id="rId5"/>
    <p:sldId id="259" r:id="rId6"/>
    <p:sldId id="256" r:id="rId7"/>
    <p:sldId id="260" r:id="rId8"/>
    <p:sldId id="277" r:id="rId9"/>
    <p:sldId id="276" r:id="rId10"/>
    <p:sldId id="280" r:id="rId11"/>
    <p:sldId id="282" r:id="rId12"/>
    <p:sldId id="262" r:id="rId13"/>
    <p:sldId id="278" r:id="rId14"/>
    <p:sldId id="283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4318-B3C8-4437-8F3B-2BCD00689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48DBA-E05E-464E-9B9A-6DF95D83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9676-C285-4F9C-BE47-7C2AA45F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4DA1B-1BD9-45C0-92F1-F7A0248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6CF2-F60B-4F98-830A-4E614043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ADF0-02B8-4726-951E-91942551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F8CFE-DB85-4D1D-8CF1-7D0B0B205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BDF8-8599-4F7D-BB29-CDCDFE6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95D2-0D4A-4059-A2C7-DB6046B4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C2CE-EBDB-4A4F-91FB-A432CFEC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F242D-8A6D-4405-BA7D-ADB2F61F2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A5A5-4E34-4D3D-9FDE-184EBEEC8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885F8-F2E3-4997-B62F-5AC49B36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6113-C18D-41B7-A162-BE10D6A4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5CB9-2AC4-44CE-AEB7-FCC5AD7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8148-FB7C-44F1-AC98-D53C5210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13DB-0D09-4F09-9112-70C9DBB9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139F-7FE7-47B6-A0B4-3853DED5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1FC5-0A8D-4024-A50C-04F71D3D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238A7-CB19-487B-AB45-7AA15A0C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47D9-036B-4930-84DB-CABD410F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6944-0ADA-4E4A-869D-B1CFE0BF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CCC1-D8AA-463F-AD58-A3DC65B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29C1-0495-40CF-B545-7EDC64EF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C5FB-77B9-4631-8D03-CF4362F6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ABCF-B9BD-4DFC-B706-B99D5416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0CC-9ECF-428B-AB7D-37E36B9E3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50CC4-5601-4218-8771-B797934B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CC14F-BD31-4C01-BD34-8A859A48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9B7D-642D-4A22-8EE7-4B9E7F2A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A815-5E74-445C-9892-512F5ECD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0EAD-EA22-4520-821C-25DBC8DA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BB18C-6F30-42D4-BE2F-6C928E59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D2D5-E641-4CA6-94D5-490592188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73186-4F60-456D-B695-C6E31C07B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BD6C2-FF2C-410C-B48B-3A5DAD6EF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37117-B1DE-44CB-B7A1-9A0653DA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03291-7148-4DE4-ACF8-12B6EC43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75169-2C41-4989-8177-6512219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D07A-C4F0-438F-B948-C2125B46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FA9F1-7683-49E3-8F75-AB4B74D7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AC6D9-3BAC-413B-9984-9BD0DF01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DB4ED-95D1-4808-90E6-4CBEFA34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ECFF2-7EA8-497A-A9BA-D99D4570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D4E3E-E939-4BC8-995E-94A6C23E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04E4-886A-4172-B979-36F236C3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FDA-D30E-49A9-A1B9-B32CF6B4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FFB7-8BCA-4339-ACE9-CE93D607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5BFF3-BBE0-439C-8584-313DF9DF7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E373A-7929-4AB0-9855-5ADCD6F5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E20F-8D08-4B56-95D7-F51C4C1C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A5761-BA3D-4B02-A564-52E1A6D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7631-20D4-43EE-90F8-2049528B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A4CE-CE8A-4ED7-9E37-C539F2BE3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82C2B-6EE4-46F8-8E46-E3949975E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28B57-EB20-4302-B2F1-EA135389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28C8-ECC8-4316-9123-96FE3B2B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233D6-603C-4DBC-829C-D5EC9663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C176C-6218-4AFF-9044-DB0EFC35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B777-4C8B-4002-815D-D860E6A1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EDA6-76C0-465B-A497-B42AEF62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09F9-FB85-4435-87F4-97FCB1A147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889A-A811-48FD-8C61-956B5598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AF3D1-EC61-4B3D-8314-14213480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1DEF-1BF5-40C3-B26E-031FA591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F48C-86A5-4CDF-B0A8-8FA2FB69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W6AYC Tower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31E4D-4B81-4073-B63A-A15F1452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50 foot crank-up </a:t>
            </a:r>
          </a:p>
          <a:p>
            <a:pPr lvl="1"/>
            <a:r>
              <a:rPr lang="en-US" sz="3200" dirty="0"/>
              <a:t>Max height for most SLO cities and county without special use permit</a:t>
            </a:r>
          </a:p>
          <a:p>
            <a:r>
              <a:rPr lang="en-US" sz="3600" dirty="0"/>
              <a:t>15 square feet of antenna capability</a:t>
            </a:r>
          </a:p>
          <a:p>
            <a:r>
              <a:rPr lang="en-US" sz="3600" dirty="0"/>
              <a:t>Emphasis on convenience rather than cost</a:t>
            </a:r>
          </a:p>
        </p:txBody>
      </p:sp>
    </p:spTree>
    <p:extLst>
      <p:ext uri="{BB962C8B-B14F-4D97-AF65-F5344CB8AC3E}">
        <p14:creationId xmlns:p14="http://schemas.microsoft.com/office/powerpoint/2010/main" val="207836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5349-0D8A-4B24-9F5B-839B99D1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was all my wife and I could do to attach competed STEPPIR to mast (16 foot boom, 58 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C2536-5D5C-4B64-974B-3E44CF9297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09090"/>
            <a:ext cx="5931880" cy="4448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87410-8F60-4E1F-B89A-2A57420B28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3" y="2409091"/>
            <a:ext cx="5931878" cy="44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7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01DE-69A4-4E4C-8E93-64F731FC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up and new tools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32C94-FFA7-4BB3-9C89-8A80A3AF4E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98169" y="2897257"/>
            <a:ext cx="5280991" cy="3960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9FB99-7C07-4F4C-BCA5-673C15A231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3554" y="2697522"/>
            <a:ext cx="5296486" cy="30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6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DECD1F-3427-444A-B5EF-6AAF578DE363}"/>
              </a:ext>
            </a:extLst>
          </p:cNvPr>
          <p:cNvSpPr/>
          <p:nvPr/>
        </p:nvSpPr>
        <p:spPr>
          <a:xfrm>
            <a:off x="6397721" y="3238059"/>
            <a:ext cx="57015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DCAF6-27F6-40C4-97D5-6F36CD74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7FF5E-CF7F-446F-AF2B-8DFB614E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65" y="1027906"/>
            <a:ext cx="3728235" cy="5881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8F1EF-FA55-404D-B588-900F9CA963AC}"/>
              </a:ext>
            </a:extLst>
          </p:cNvPr>
          <p:cNvSpPr txBox="1"/>
          <p:nvPr/>
        </p:nvSpPr>
        <p:spPr>
          <a:xfrm>
            <a:off x="6351338" y="3260611"/>
            <a:ext cx="5851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Replaced a TH-2 2element </a:t>
            </a:r>
            <a:r>
              <a:rPr lang="en-US" sz="2000" dirty="0" err="1"/>
              <a:t>Tribander</a:t>
            </a:r>
            <a:r>
              <a:rPr lang="en-US" sz="2000" dirty="0"/>
              <a:t> ($390) on 30 foot</a:t>
            </a:r>
          </a:p>
          <a:p>
            <a:r>
              <a:rPr lang="en-US" sz="2000" dirty="0" err="1"/>
              <a:t>Spiderbeam</a:t>
            </a:r>
            <a:r>
              <a:rPr lang="en-US" sz="2000" dirty="0"/>
              <a:t> mast ($485) and </a:t>
            </a:r>
            <a:r>
              <a:rPr lang="en-US" sz="2000" dirty="0" err="1"/>
              <a:t>armstrong</a:t>
            </a:r>
            <a:r>
              <a:rPr lang="en-US" sz="2000" dirty="0"/>
              <a:t> rotator</a:t>
            </a:r>
          </a:p>
        </p:txBody>
      </p:sp>
    </p:spTree>
    <p:extLst>
      <p:ext uri="{BB962C8B-B14F-4D97-AF65-F5344CB8AC3E}">
        <p14:creationId xmlns:p14="http://schemas.microsoft.com/office/powerpoint/2010/main" val="15285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400A-3689-4BDB-A216-53B309F0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060C-B605-482D-8682-D5ED5319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30"/>
            <a:ext cx="10515600" cy="46679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Ham radio is side work for tower suppliers </a:t>
            </a:r>
          </a:p>
          <a:p>
            <a:pPr lvl="1"/>
            <a:r>
              <a:rPr lang="en-US" dirty="0"/>
              <a:t>Be patient</a:t>
            </a:r>
          </a:p>
          <a:p>
            <a:r>
              <a:rPr lang="en-US" dirty="0"/>
              <a:t>Cities use independent contractors to review drawings</a:t>
            </a:r>
          </a:p>
          <a:p>
            <a:pPr lvl="1"/>
            <a:r>
              <a:rPr lang="en-US" dirty="0"/>
              <a:t>They can be picky</a:t>
            </a:r>
          </a:p>
          <a:p>
            <a:r>
              <a:rPr lang="en-US" dirty="0"/>
              <a:t>Make sure foundation dig is per city approved documents</a:t>
            </a:r>
          </a:p>
          <a:p>
            <a:r>
              <a:rPr lang="en-US" dirty="0"/>
              <a:t>Understand rotator ratings</a:t>
            </a:r>
          </a:p>
          <a:p>
            <a:pPr lvl="1"/>
            <a:r>
              <a:rPr lang="en-US" dirty="0" err="1"/>
              <a:t>Yaesu</a:t>
            </a:r>
            <a:r>
              <a:rPr lang="en-US" dirty="0"/>
              <a:t> rates rotators for antenna square footage and torque</a:t>
            </a:r>
          </a:p>
          <a:p>
            <a:pPr lvl="1"/>
            <a:r>
              <a:rPr lang="en-US" dirty="0"/>
              <a:t>Torque is by far the limiting factor for ham antennas</a:t>
            </a:r>
          </a:p>
          <a:p>
            <a:r>
              <a:rPr lang="en-US" dirty="0"/>
              <a:t>Thrust bearings are not critical</a:t>
            </a:r>
          </a:p>
          <a:p>
            <a:pPr lvl="1"/>
            <a:r>
              <a:rPr lang="en-US" dirty="0"/>
              <a:t>Rotators take many hundred pounds of vertical load</a:t>
            </a:r>
          </a:p>
          <a:p>
            <a:r>
              <a:rPr lang="en-US" dirty="0" err="1"/>
              <a:t>Crankup-tiltover</a:t>
            </a:r>
            <a:r>
              <a:rPr lang="en-US" dirty="0"/>
              <a:t> towers are not precision built</a:t>
            </a:r>
          </a:p>
          <a:p>
            <a:pPr lvl="1"/>
            <a:r>
              <a:rPr lang="en-US" dirty="0"/>
              <a:t>Crow bars, spud wrenches, hammers, &amp; broad head bull pin tools required to align holes</a:t>
            </a:r>
          </a:p>
        </p:txBody>
      </p:sp>
    </p:spTree>
    <p:extLst>
      <p:ext uri="{BB962C8B-B14F-4D97-AF65-F5344CB8AC3E}">
        <p14:creationId xmlns:p14="http://schemas.microsoft.com/office/powerpoint/2010/main" val="5787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B5EC-EB0B-4E26-817F-DF853495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66BC-A02B-4D8E-B1B5-A5CDDE172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element STEPPIR with 40m loop</a:t>
            </a:r>
          </a:p>
          <a:p>
            <a:pPr lvl="1"/>
            <a:r>
              <a:rPr lang="en-US" dirty="0"/>
              <a:t>8.1 </a:t>
            </a:r>
            <a:r>
              <a:rPr lang="en-US" dirty="0" err="1"/>
              <a:t>sq</a:t>
            </a:r>
            <a:r>
              <a:rPr lang="en-US" dirty="0"/>
              <a:t> ft</a:t>
            </a:r>
          </a:p>
          <a:p>
            <a:pPr lvl="1"/>
            <a:r>
              <a:rPr lang="en-US" dirty="0"/>
              <a:t>58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15 foot mast</a:t>
            </a:r>
          </a:p>
          <a:p>
            <a:pPr lvl="1"/>
            <a:r>
              <a:rPr lang="en-US" dirty="0"/>
              <a:t>55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Tower rating: 14.5 </a:t>
            </a:r>
            <a:r>
              <a:rPr lang="en-US" dirty="0" err="1"/>
              <a:t>sq</a:t>
            </a:r>
            <a:r>
              <a:rPr lang="en-US" dirty="0"/>
              <a:t> ft at 51 feet height (moment= 740)</a:t>
            </a:r>
          </a:p>
          <a:p>
            <a:pPr lvl="1"/>
            <a:r>
              <a:rPr lang="en-US" dirty="0"/>
              <a:t>8.1 </a:t>
            </a:r>
            <a:r>
              <a:rPr lang="en-US" dirty="0" err="1"/>
              <a:t>sq</a:t>
            </a:r>
            <a:r>
              <a:rPr lang="en-US" dirty="0"/>
              <a:t> ft at 61 feet height (moment= 494)</a:t>
            </a:r>
          </a:p>
          <a:p>
            <a:r>
              <a:rPr lang="en-US" dirty="0" err="1"/>
              <a:t>Yaesu</a:t>
            </a:r>
            <a:r>
              <a:rPr lang="en-US" dirty="0"/>
              <a:t> G1000DXA Rotator: 23 </a:t>
            </a:r>
            <a:r>
              <a:rPr lang="en-US" dirty="0" err="1"/>
              <a:t>sq</a:t>
            </a:r>
            <a:r>
              <a:rPr lang="en-US" dirty="0"/>
              <a:t> ft, “K” factor 230</a:t>
            </a:r>
          </a:p>
          <a:p>
            <a:pPr lvl="1"/>
            <a:r>
              <a:rPr lang="en-US" dirty="0"/>
              <a:t>8.1 </a:t>
            </a:r>
            <a:r>
              <a:rPr lang="en-US" dirty="0" err="1"/>
              <a:t>sq</a:t>
            </a:r>
            <a:r>
              <a:rPr lang="en-US" dirty="0"/>
              <a:t> ft</a:t>
            </a:r>
          </a:p>
          <a:p>
            <a:pPr lvl="1"/>
            <a:r>
              <a:rPr lang="en-US" dirty="0"/>
              <a:t> “K” factor= turning radius (meters) x weight (kg) = 6 (26 +10)= 216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E37A-39A1-41A5-9BA5-426C60D8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Timeline- &gt;7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B6A4-60F4-4BF3-967B-173D1563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Ordered engineering prints from </a:t>
            </a:r>
            <a:r>
              <a:rPr lang="en-US" dirty="0" err="1"/>
              <a:t>Tashjian</a:t>
            </a:r>
            <a:endParaRPr lang="en-US" dirty="0"/>
          </a:p>
          <a:p>
            <a:r>
              <a:rPr lang="en-US" dirty="0"/>
              <a:t>April 19- Permit request to Atascadero</a:t>
            </a:r>
          </a:p>
          <a:p>
            <a:r>
              <a:rPr lang="en-US" dirty="0"/>
              <a:t>May 8- Permit corrections from city</a:t>
            </a:r>
          </a:p>
          <a:p>
            <a:r>
              <a:rPr lang="en-US" dirty="0"/>
              <a:t>June 27- Revisions from </a:t>
            </a:r>
            <a:r>
              <a:rPr lang="en-US" dirty="0" err="1"/>
              <a:t>Tashjian</a:t>
            </a:r>
            <a:endParaRPr lang="en-US" dirty="0"/>
          </a:p>
          <a:p>
            <a:r>
              <a:rPr lang="en-US" dirty="0"/>
              <a:t>July 5- Revisions to city</a:t>
            </a:r>
          </a:p>
          <a:p>
            <a:r>
              <a:rPr lang="en-US" dirty="0"/>
              <a:t>July 23- City permit issued</a:t>
            </a:r>
          </a:p>
          <a:p>
            <a:r>
              <a:rPr lang="en-US" dirty="0"/>
              <a:t>August 22- Foundation excavation</a:t>
            </a:r>
          </a:p>
          <a:p>
            <a:r>
              <a:rPr lang="en-US" dirty="0"/>
              <a:t>August 23- Concrete pour</a:t>
            </a:r>
          </a:p>
          <a:p>
            <a:r>
              <a:rPr lang="en-US" dirty="0"/>
              <a:t>November 17- Tower Install</a:t>
            </a:r>
          </a:p>
          <a:p>
            <a:r>
              <a:rPr lang="en-US" dirty="0"/>
              <a:t>November 19- Final Inspection</a:t>
            </a:r>
          </a:p>
          <a:p>
            <a:r>
              <a:rPr lang="en-US" dirty="0"/>
              <a:t>November 24- Antenna installed and operational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7A1D-8BA5-48A5-B025-88E180A5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Excavation - August 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39A72-C0D9-45A1-B5BF-5BAD22627D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570922"/>
            <a:ext cx="5716104" cy="4287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259A4-AA1B-4639-B334-FE52CC3D8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75898" y="2570921"/>
            <a:ext cx="5716105" cy="42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4205-BD67-4054-B1AE-3FEB70B3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foot hole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D9270-6527-411B-9533-2A4BFFAF07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491409"/>
            <a:ext cx="5822121" cy="4366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937478-3E6E-4C26-BC4C-12E6A87A23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81" y="2491408"/>
            <a:ext cx="5822122" cy="43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612A-B13C-4045-890E-2E88761B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Rebar cage (6 foot)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A0D57-17A7-4A90-8493-03B9BA32FA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438744"/>
            <a:ext cx="5945809" cy="445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FA2E52-B459-41B0-B5DC-275C05E8D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46190" y="2415897"/>
            <a:ext cx="5945810" cy="44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68390-43F5-4A1B-AF26-99A59C9F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Pour- August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12E6F-C41C-4FBA-8924-4942F8F04A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463" y="2456597"/>
            <a:ext cx="5868537" cy="4401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2A1F5-2152-4A4B-BDFA-E14B686430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56597"/>
            <a:ext cx="5868537" cy="44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2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5092-7E89-48D3-9649-C4FE6904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17C52-0333-40C6-8C52-D400E69360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91407" y="1679712"/>
            <a:ext cx="6904383" cy="51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D1C5-2EAB-46C4-8250-D74F80AA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months later: November 17- 2 ½ guys humping tower off truck and into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7654C-7E30-4479-9AE9-2442DDA04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383"/>
            <a:ext cx="6034156" cy="4525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0427CB-FA85-4556-BC1E-60D14D4F31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846" y="2332382"/>
            <a:ext cx="6034157" cy="45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36A1-15C3-4FBA-9422-36BA2D1E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Installed tower and </a:t>
            </a:r>
            <a:r>
              <a:rPr lang="en-US" dirty="0" err="1"/>
              <a:t>StepIR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0B2E0-DC16-4750-B385-8E1CB5563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7148" y="2327965"/>
            <a:ext cx="5177183" cy="3882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9E90E2-4EDE-4C16-BED3-F4B59C6A9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9" y="1832818"/>
            <a:ext cx="6700243" cy="50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351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W6AYC Tower Project</vt:lpstr>
      <vt:lpstr>2018 Timeline- &gt;7 months</vt:lpstr>
      <vt:lpstr>Excavation - August 22</vt:lpstr>
      <vt:lpstr>8 foot hole</vt:lpstr>
      <vt:lpstr>Rebar cage (6 foot)</vt:lpstr>
      <vt:lpstr>Concrete Pour- August 23</vt:lpstr>
      <vt:lpstr>Completed base</vt:lpstr>
      <vt:lpstr>3 months later: November 17- 2 ½ guys humping tower off truck and into position</vt:lpstr>
      <vt:lpstr>Installed tower and StepIR </vt:lpstr>
      <vt:lpstr>It was all my wife and I could do to attach competed STEPPIR to mast (16 foot boom, 58 lbs)</vt:lpstr>
      <vt:lpstr>Tower up and new tools</vt:lpstr>
      <vt:lpstr>Costs</vt:lpstr>
      <vt:lpstr>Lessons Learned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66</cp:revision>
  <cp:lastPrinted>2018-09-28T16:50:55Z</cp:lastPrinted>
  <dcterms:created xsi:type="dcterms:W3CDTF">2018-09-27T22:55:48Z</dcterms:created>
  <dcterms:modified xsi:type="dcterms:W3CDTF">2019-01-21T20:21:26Z</dcterms:modified>
</cp:coreProperties>
</file>