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63" r:id="rId3"/>
    <p:sldId id="265" r:id="rId4"/>
    <p:sldId id="276" r:id="rId5"/>
    <p:sldId id="277" r:id="rId6"/>
    <p:sldId id="266" r:id="rId7"/>
    <p:sldId id="278" r:id="rId8"/>
    <p:sldId id="279" r:id="rId9"/>
    <p:sldId id="268" r:id="rId10"/>
    <p:sldId id="280" r:id="rId11"/>
    <p:sldId id="281" r:id="rId12"/>
    <p:sldId id="269" r:id="rId13"/>
    <p:sldId id="282" r:id="rId14"/>
    <p:sldId id="283" r:id="rId15"/>
    <p:sldId id="267" r:id="rId16"/>
    <p:sldId id="284" r:id="rId17"/>
    <p:sldId id="285" r:id="rId18"/>
    <p:sldId id="287" r:id="rId19"/>
    <p:sldId id="289" r:id="rId20"/>
    <p:sldId id="288" r:id="rId21"/>
    <p:sldId id="275" r:id="rId2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4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94318-B3C8-4437-8F3B-2BCD00689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148DBA-E05E-464E-9B9A-6DF95D8394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09676-C285-4F9C-BE47-7C2AA45F9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09F9-FB85-4435-87F4-97FCB1A1479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4DA1B-1BD9-45C0-92F1-F7A02481E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26CF2-F60B-4F98-830A-4E6140436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1DEF-1BF5-40C3-B26E-031FA5919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9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ADF0-02B8-4726-951E-919425515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3F8CFE-DB85-4D1D-8CF1-7D0B0B205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7BDF8-8599-4F7D-BB29-CDCDFE6DA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09F9-FB85-4435-87F4-97FCB1A1479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A95D2-0D4A-4059-A2C7-DB6046B4C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C2CE-EBDB-4A4F-91FB-A432CFEC4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1DEF-1BF5-40C3-B26E-031FA5919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5F242D-8A6D-4405-BA7D-ADB2F61F28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90A5A5-4E34-4D3D-9FDE-184EBEEC8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885F8-F2E3-4997-B62F-5AC49B368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09F9-FB85-4435-87F4-97FCB1A1479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E6113-C18D-41B7-A162-BE10D6A46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45CB9-2AC4-44CE-AEB7-FCC5AD7A1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1DEF-1BF5-40C3-B26E-031FA5919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1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A8148-FB7C-44F1-AC98-D53C52100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413DB-0D09-4F09-9112-70C9DBB94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C139F-7FE7-47B6-A0B4-3853DED56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09F9-FB85-4435-87F4-97FCB1A1479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11FC5-0A8D-4024-A50C-04F71D3DE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238A7-CB19-487B-AB45-7AA15A0C8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1DEF-1BF5-40C3-B26E-031FA5919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1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847D9-036B-4930-84DB-CABD410FC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86944-0ADA-4E4A-869D-B1CFE0BF8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7CCC1-D8AA-463F-AD58-A3DC65B95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09F9-FB85-4435-87F4-97FCB1A1479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529C1-0495-40CF-B545-7EDC64EFA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3C5FB-77B9-4631-8D03-CF4362F66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1DEF-1BF5-40C3-B26E-031FA5919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5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3ABCF-B9BD-4DFC-B706-B99D54168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C20CC-9ECF-428B-AB7D-37E36B9E3D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50CC4-5601-4218-8771-B797934B0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7CC14F-BD31-4C01-BD34-8A859A480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09F9-FB85-4435-87F4-97FCB1A1479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09B7D-642D-4A22-8EE7-4B9E7F2A3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CA815-5E74-445C-9892-512F5ECD4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1DEF-1BF5-40C3-B26E-031FA5919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25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50EAD-EA22-4520-821C-25DBC8DA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BB18C-6F30-42D4-BE2F-6C928E59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F1D2D5-E641-4CA6-94D5-490592188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573186-4F60-456D-B695-C6E31C07B4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5BD6C2-FF2C-410C-B48B-3A5DAD6EF4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237117-B1DE-44CB-B7A1-9A0653DA2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09F9-FB85-4435-87F4-97FCB1A1479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B03291-7148-4DE4-ACF8-12B6EC438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A75169-2C41-4989-8177-65122199F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1DEF-1BF5-40C3-B26E-031FA5919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7D07A-C4F0-438F-B948-C2125B46B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1FA9F1-7683-49E3-8F75-AB4B74D79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09F9-FB85-4435-87F4-97FCB1A1479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1AC6D9-3BAC-413B-9984-9BD0DF01F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1DB4ED-95D1-4808-90E6-4CBEFA34A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1DEF-1BF5-40C3-B26E-031FA5919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74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9ECFF2-7EA8-497A-A9BA-D99D45708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09F9-FB85-4435-87F4-97FCB1A1479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5D4E3E-E939-4BC8-995E-94A6C23E2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C04E4-886A-4172-B979-36F236C3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1DEF-1BF5-40C3-B26E-031FA5919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9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79FDA-D30E-49A9-A1B9-B32CF6B42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2FFB7-8BCA-4339-ACE9-CE93D6075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85BFF3-BBE0-439C-8584-313DF9DF7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3E373A-7929-4AB0-9855-5ADCD6F56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09F9-FB85-4435-87F4-97FCB1A1479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D0E20F-8D08-4B56-95D7-F51C4C1C7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7A5761-BA3D-4B02-A564-52E1A6D4D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1DEF-1BF5-40C3-B26E-031FA5919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6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A7631-20D4-43EE-90F8-2049528BE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3FA4CE-CE8A-4ED7-9E37-C539F2BE37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82C2B-6EE4-46F8-8E46-E3949975E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128B57-EB20-4302-B2F1-EA135389E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09F9-FB85-4435-87F4-97FCB1A1479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528C8-ECC8-4316-9123-96FE3B2B2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233D6-603C-4DBC-829C-D5EC96639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1DEF-1BF5-40C3-B26E-031FA5919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10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3C176C-6218-4AFF-9044-DB0EFC350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FB777-4C8B-4002-815D-D860E6A1C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EDA6-76C0-465B-A497-B42AEF62A0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809F9-FB85-4435-87F4-97FCB1A1479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0889A-A811-48FD-8C61-956B5598F6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AF3D1-EC61-4B3D-8314-14213480B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71DEF-1BF5-40C3-B26E-031FA5919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7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D3289-113D-480A-9D1B-F8FB0DFA7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HAFTA to compare options for mounting 40 and 20 meter beams on same mast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10133-2BDC-47BB-A732-C14C93241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 1:</a:t>
            </a:r>
          </a:p>
          <a:p>
            <a:pPr lvl="1"/>
            <a:r>
              <a:rPr lang="en-US" dirty="0"/>
              <a:t>40m at 52 feet</a:t>
            </a:r>
          </a:p>
          <a:p>
            <a:pPr lvl="1"/>
            <a:r>
              <a:rPr lang="en-US" dirty="0"/>
              <a:t>20m at 60 feet</a:t>
            </a:r>
          </a:p>
          <a:p>
            <a:r>
              <a:rPr lang="en-US" dirty="0"/>
              <a:t>Option 2</a:t>
            </a:r>
          </a:p>
          <a:p>
            <a:pPr lvl="1"/>
            <a:r>
              <a:rPr lang="en-US" dirty="0"/>
              <a:t>20m at 52 feet</a:t>
            </a:r>
          </a:p>
          <a:p>
            <a:pPr lvl="1"/>
            <a:r>
              <a:rPr lang="en-US" dirty="0"/>
              <a:t>40m at 60 feet</a:t>
            </a:r>
          </a:p>
          <a:p>
            <a:r>
              <a:rPr lang="en-US" dirty="0"/>
              <a:t>Compare for 5 directions</a:t>
            </a:r>
          </a:p>
          <a:p>
            <a:pPr lvl="1"/>
            <a:r>
              <a:rPr lang="en-US" dirty="0"/>
              <a:t>Eu, ZS, LU, ZL, JA</a:t>
            </a:r>
          </a:p>
        </p:txBody>
      </p:sp>
    </p:spTree>
    <p:extLst>
      <p:ext uri="{BB962C8B-B14F-4D97-AF65-F5344CB8AC3E}">
        <p14:creationId xmlns:p14="http://schemas.microsoft.com/office/powerpoint/2010/main" val="2152774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BF93A-564E-4520-B49F-B2CD2F980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7 MHz to LU (2 elements)</a:t>
            </a:r>
            <a:br>
              <a:rPr lang="en-US" dirty="0"/>
            </a:br>
            <a:r>
              <a:rPr lang="en-US" sz="3100" dirty="0"/>
              <a:t>60 ft is 0 dB better than 52 feet</a:t>
            </a:r>
            <a:br>
              <a:rPr lang="en-US" sz="3100" dirty="0"/>
            </a:br>
            <a:r>
              <a:rPr lang="en-US" sz="3100" dirty="0"/>
              <a:t>Terrain is 8 dB better than flat ground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B99485-3F18-4809-BE41-38EEEB234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052" y="1828800"/>
            <a:ext cx="923239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67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DA36B-A31C-4673-A114-3F31E35FE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14 MHz to LU (3 elements)</a:t>
            </a:r>
            <a:br>
              <a:rPr lang="en-US" dirty="0"/>
            </a:br>
            <a:r>
              <a:rPr lang="en-US" sz="3100" dirty="0"/>
              <a:t>60 ft is 0.5 dB better than 52 feet</a:t>
            </a:r>
            <a:br>
              <a:rPr lang="en-US" sz="3100" dirty="0"/>
            </a:br>
            <a:r>
              <a:rPr lang="en-US" sz="3100" dirty="0"/>
              <a:t>Terrain is 5 dB better than flat ground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8F57E7-AD73-46B5-A82F-D5F2B6C73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801" y="1828800"/>
            <a:ext cx="923239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99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A33F1-B915-4925-9904-C5BAA1727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ZL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D1862A-78E4-4764-A29D-2F6DF6234D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379057" y="2045058"/>
            <a:ext cx="5500505" cy="41253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E3ADEC-C280-476C-A909-50CEEEC749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97714"/>
            <a:ext cx="6930604" cy="550050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99BFF5-DA9B-41BE-9347-1BCC8FEE2DC1}"/>
              </a:ext>
            </a:extLst>
          </p:cNvPr>
          <p:cNvCxnSpPr/>
          <p:nvPr/>
        </p:nvCxnSpPr>
        <p:spPr>
          <a:xfrm flipV="1">
            <a:off x="1378226" y="2531165"/>
            <a:ext cx="3021496" cy="2080592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CA79701-7858-4AE3-8EAE-6B88BBA57B81}"/>
              </a:ext>
            </a:extLst>
          </p:cNvPr>
          <p:cNvSpPr txBox="1"/>
          <p:nvPr/>
        </p:nvSpPr>
        <p:spPr>
          <a:xfrm>
            <a:off x="1868556" y="3059668"/>
            <a:ext cx="127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4.2 degrees</a:t>
            </a:r>
          </a:p>
        </p:txBody>
      </p:sp>
    </p:spTree>
    <p:extLst>
      <p:ext uri="{BB962C8B-B14F-4D97-AF65-F5344CB8AC3E}">
        <p14:creationId xmlns:p14="http://schemas.microsoft.com/office/powerpoint/2010/main" val="1548305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1F79-5400-44CA-99C0-12B8C9CCD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7 MHz to ZL (2 elements)</a:t>
            </a:r>
            <a:br>
              <a:rPr lang="en-US" dirty="0"/>
            </a:br>
            <a:r>
              <a:rPr lang="en-US" sz="3100" dirty="0"/>
              <a:t>60 ft is 0.5 dB better than 52 feet</a:t>
            </a:r>
            <a:br>
              <a:rPr lang="en-US" sz="3100" dirty="0"/>
            </a:br>
            <a:r>
              <a:rPr lang="en-US" sz="3100" dirty="0"/>
              <a:t>Terrain is 4 dB better than flat ground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ED5ABA-1F10-46A5-BDAC-1FC408BEA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886" y="1845709"/>
            <a:ext cx="9201357" cy="501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76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3BA10-E5E5-4F2A-BC10-7478C4E3E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14 MHz to ZL (3 elements)</a:t>
            </a:r>
            <a:br>
              <a:rPr lang="en-US" dirty="0"/>
            </a:br>
            <a:r>
              <a:rPr lang="en-US" sz="3100" dirty="0"/>
              <a:t>60 ft is 0 dB better than 52 feet</a:t>
            </a:r>
            <a:br>
              <a:rPr lang="en-US" sz="3100" dirty="0"/>
            </a:br>
            <a:r>
              <a:rPr lang="en-US" sz="3100" dirty="0"/>
              <a:t>Terrain is 2.5 dB better than flat ground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38D832-5EA6-4582-AE9B-6266C85BE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981" y="1828801"/>
            <a:ext cx="923239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50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B1606-DE11-4E05-A4BE-5FA6710F4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JA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C97B0A-870A-4BDC-8805-FF852D8F22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368209" y="2034209"/>
            <a:ext cx="5512904" cy="41346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2A9324-43FA-4DAD-BCA5-296DE0554C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45704"/>
            <a:ext cx="7069454" cy="561229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8C4910-F3CE-4DD4-8FD2-9AAC9DD84B02}"/>
              </a:ext>
            </a:extLst>
          </p:cNvPr>
          <p:cNvCxnSpPr>
            <a:cxnSpLocks/>
          </p:cNvCxnSpPr>
          <p:nvPr/>
        </p:nvCxnSpPr>
        <p:spPr>
          <a:xfrm flipV="1">
            <a:off x="1417982" y="2266122"/>
            <a:ext cx="3048001" cy="2008222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8F77FFC-A40F-4664-A95F-6843315B38C0}"/>
              </a:ext>
            </a:extLst>
          </p:cNvPr>
          <p:cNvSpPr txBox="1"/>
          <p:nvPr/>
        </p:nvSpPr>
        <p:spPr>
          <a:xfrm>
            <a:off x="1775791" y="2900901"/>
            <a:ext cx="127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2.6 degrees</a:t>
            </a:r>
          </a:p>
        </p:txBody>
      </p:sp>
    </p:spTree>
    <p:extLst>
      <p:ext uri="{BB962C8B-B14F-4D97-AF65-F5344CB8AC3E}">
        <p14:creationId xmlns:p14="http://schemas.microsoft.com/office/powerpoint/2010/main" val="4192911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720D6-4E9E-485D-A672-FD75AC9DC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7 MHz to JA (2 elements)</a:t>
            </a:r>
            <a:br>
              <a:rPr lang="en-US" dirty="0"/>
            </a:br>
            <a:r>
              <a:rPr lang="en-US" sz="3100" dirty="0"/>
              <a:t>60 ft is 0 dB better than 52 feet</a:t>
            </a:r>
            <a:br>
              <a:rPr lang="en-US" sz="3100" dirty="0"/>
            </a:br>
            <a:r>
              <a:rPr lang="en-US" sz="3100" dirty="0"/>
              <a:t>Terrain is 4 dB better than flat ground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20E785-4B0E-4763-978D-D65BD1F21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129" y="1842052"/>
            <a:ext cx="9208071" cy="501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4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C1962-D1B3-4239-B78F-DA9E16924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14 MHz to JA (3 elements)</a:t>
            </a:r>
            <a:br>
              <a:rPr lang="en-US" dirty="0"/>
            </a:br>
            <a:r>
              <a:rPr lang="en-US" sz="3100" dirty="0"/>
              <a:t>60 ft is 0 dB better than 52 feet</a:t>
            </a:r>
            <a:br>
              <a:rPr lang="en-US" sz="3100" dirty="0"/>
            </a:br>
            <a:r>
              <a:rPr lang="en-US" sz="3100" dirty="0"/>
              <a:t>Terrain is 2 dB better than flat ground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EBAEEA-13D9-4CB9-AE29-B69E15F51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381" y="1852928"/>
            <a:ext cx="9188106" cy="500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62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776F2-E8F9-47A3-B8D8-62DF39969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Surprisingly little difference between 60 and 52 feet for either 7 or 14 MHz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C7A226-D9BD-41DD-8EC3-BBF7F0314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207" y="1828212"/>
            <a:ext cx="3896139" cy="50297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B9B1A7-5BB2-4797-A9AF-A4187A80E686}"/>
              </a:ext>
            </a:extLst>
          </p:cNvPr>
          <p:cNvSpPr txBox="1"/>
          <p:nvPr/>
        </p:nvSpPr>
        <p:spPr>
          <a:xfrm>
            <a:off x="7129669" y="2782669"/>
            <a:ext cx="4814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Lower FOM for EU and ZS is due to extremely low</a:t>
            </a:r>
          </a:p>
          <a:p>
            <a:r>
              <a:rPr lang="en-US" dirty="0"/>
              <a:t>arrival angle on these paths</a:t>
            </a:r>
          </a:p>
        </p:txBody>
      </p:sp>
    </p:spTree>
    <p:extLst>
      <p:ext uri="{BB962C8B-B14F-4D97-AF65-F5344CB8AC3E}">
        <p14:creationId xmlns:p14="http://schemas.microsoft.com/office/powerpoint/2010/main" val="2540369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25EE0-B440-4015-970B-4CAA20F94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Hilltop location has significant gain over flat land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623A9A-97FC-4169-839C-6B51DDDE0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310" y="1698265"/>
            <a:ext cx="4051204" cy="50746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571408-DB40-4408-AC4C-21146C92F0D6}"/>
              </a:ext>
            </a:extLst>
          </p:cNvPr>
          <p:cNvSpPr txBox="1"/>
          <p:nvPr/>
        </p:nvSpPr>
        <p:spPr>
          <a:xfrm>
            <a:off x="6783836" y="2505670"/>
            <a:ext cx="4828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Greater effect on 7 than 14 MHz is due to longer </a:t>
            </a:r>
          </a:p>
          <a:p>
            <a:r>
              <a:rPr lang="en-US" dirty="0"/>
              <a:t>wavelength minimizes effect of flat earth around </a:t>
            </a:r>
          </a:p>
          <a:p>
            <a:r>
              <a:rPr lang="en-US" dirty="0"/>
              <a:t>tower before slope.</a:t>
            </a:r>
          </a:p>
        </p:txBody>
      </p:sp>
    </p:spTree>
    <p:extLst>
      <p:ext uri="{BB962C8B-B14F-4D97-AF65-F5344CB8AC3E}">
        <p14:creationId xmlns:p14="http://schemas.microsoft.com/office/powerpoint/2010/main" val="3265421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C6682-AC92-4729-8E97-F140A0A82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Inputs for HFTA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6D826DCF-16A8-4963-BF02-A0EAA8305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Tower Location</a:t>
            </a:r>
          </a:p>
          <a:p>
            <a:pPr lvl="1"/>
            <a:r>
              <a:rPr lang="en-US" dirty="0"/>
              <a:t>35.492126</a:t>
            </a:r>
          </a:p>
          <a:p>
            <a:pPr lvl="1"/>
            <a:r>
              <a:rPr lang="en-US" dirty="0"/>
              <a:t>-120.722055</a:t>
            </a:r>
          </a:p>
          <a:p>
            <a:pPr lvl="1"/>
            <a:endParaRPr lang="en-US" dirty="0"/>
          </a:p>
          <a:p>
            <a:r>
              <a:rPr lang="en-US" dirty="0"/>
              <a:t>Beam Headings</a:t>
            </a:r>
          </a:p>
          <a:p>
            <a:pPr lvl="1"/>
            <a:r>
              <a:rPr lang="en-US" dirty="0"/>
              <a:t>G		33 degrees</a:t>
            </a:r>
          </a:p>
          <a:p>
            <a:pPr lvl="1"/>
            <a:r>
              <a:rPr lang="en-US" dirty="0"/>
              <a:t>ZS	81 degrees</a:t>
            </a:r>
          </a:p>
          <a:p>
            <a:pPr lvl="1"/>
            <a:r>
              <a:rPr lang="en-US" dirty="0"/>
              <a:t>LU	137 degrees</a:t>
            </a:r>
          </a:p>
          <a:p>
            <a:pPr lvl="1"/>
            <a:r>
              <a:rPr lang="en-US" dirty="0"/>
              <a:t>ZL	223 degrees</a:t>
            </a:r>
          </a:p>
          <a:p>
            <a:pPr lvl="1"/>
            <a:r>
              <a:rPr lang="en-US" dirty="0"/>
              <a:t>JA	306 degrees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200" dirty="0"/>
              <a:t>HAFTA FOM= Average (gain at angle X statistical percentage band is open at that angle) in dB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870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2F598-A5F8-4B77-8612-9B26EFB76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SteppIR</a:t>
            </a:r>
            <a:r>
              <a:rPr lang="en-US" dirty="0"/>
              <a:t> at 60 feet, XM240 at 52 feet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4583B9-4BC6-404E-A8FB-CC7EA41531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81414">
            <a:off x="1161705" y="2781595"/>
            <a:ext cx="4302675" cy="31898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6F3F59-E087-425F-A99E-8D0882F2CB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6634074" y="1690688"/>
            <a:ext cx="3802971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49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32888E-5C9E-405A-A66E-58AC63B85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F07A0B-EC1F-4719-A6F7-81E6E5251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Little difference on 14 or 7 MHz between 52 and 60 feet</a:t>
            </a:r>
          </a:p>
          <a:p>
            <a:r>
              <a:rPr lang="en-US" dirty="0"/>
              <a:t>Hilltop location provides significant advantage over flat terrain</a:t>
            </a:r>
          </a:p>
          <a:p>
            <a:pPr lvl="1"/>
            <a:r>
              <a:rPr lang="en-US" dirty="0"/>
              <a:t>Exception is in direction of distant hill causing 4 degree horizon for 14 MHz and angles less than 4 degrees</a:t>
            </a:r>
          </a:p>
          <a:p>
            <a:pPr lvl="1"/>
            <a:r>
              <a:rPr lang="en-US" dirty="0"/>
              <a:t>Enhancement is greater at lower frequencies where longer wavelength minimizes effect of flat earth around tower before slope</a:t>
            </a:r>
          </a:p>
          <a:p>
            <a:r>
              <a:rPr lang="en-US" dirty="0"/>
              <a:t>HAFTA generated FOM is not the whole story</a:t>
            </a:r>
          </a:p>
          <a:p>
            <a:pPr lvl="1"/>
            <a:r>
              <a:rPr lang="en-US" dirty="0"/>
              <a:t>Need to look at details of lobes</a:t>
            </a:r>
          </a:p>
          <a:p>
            <a:pPr lvl="1"/>
            <a:r>
              <a:rPr lang="en-US" dirty="0"/>
              <a:t>Need better understanding of arrival angles over various paths</a:t>
            </a:r>
          </a:p>
        </p:txBody>
      </p:sp>
    </p:spTree>
    <p:extLst>
      <p:ext uri="{BB962C8B-B14F-4D97-AF65-F5344CB8AC3E}">
        <p14:creationId xmlns:p14="http://schemas.microsoft.com/office/powerpoint/2010/main" val="3856161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D89DB-F44D-4064-88F5-2DC005FC6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Europe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AAB43C-4BDC-4653-B2CA-74586B7CBB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279004" y="2336603"/>
            <a:ext cx="5167311" cy="38754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053052-81E6-49B4-B076-83088C5F44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29676"/>
            <a:ext cx="6732104" cy="532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41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AA2E2-0A04-42FB-933C-205E9E8C8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 MHz to Europe (2 elements)</a:t>
            </a:r>
            <a:br>
              <a:rPr lang="en-US" dirty="0"/>
            </a:br>
            <a:r>
              <a:rPr lang="en-US" sz="3100" dirty="0"/>
              <a:t>60 ft is 1.5 dB better than 52 feet</a:t>
            </a:r>
            <a:br>
              <a:rPr lang="en-US" sz="3100" dirty="0"/>
            </a:br>
            <a:r>
              <a:rPr lang="en-US" sz="3100" dirty="0"/>
              <a:t>Terrain is 3.5 dB better than flat ground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41410C-19F5-46F3-84D9-34577B0BD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895" y="1838488"/>
            <a:ext cx="9214610" cy="501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66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F4B9F-786B-4CEA-B2A4-16FBB2717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14 MHz to Europe (3 elements)</a:t>
            </a:r>
            <a:br>
              <a:rPr lang="en-US" dirty="0"/>
            </a:br>
            <a:r>
              <a:rPr lang="en-US" sz="3100" dirty="0"/>
              <a:t>60 ft is 1 dB better than 52 feet</a:t>
            </a:r>
            <a:br>
              <a:rPr lang="en-US" sz="3100" dirty="0"/>
            </a:br>
            <a:r>
              <a:rPr lang="en-US" sz="3100" dirty="0"/>
              <a:t>Terrain is 2.5 dB better than flat ground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237BE9-1196-4CAE-9917-558AF3E81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304" y="1815548"/>
            <a:ext cx="9256726" cy="504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17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9ED72-3DD7-45BB-AE1C-CDF96E92B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ZS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743487-9045-46B0-A8B7-63A2FE59FB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051814" y="2051602"/>
            <a:ext cx="5493026" cy="41197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F77A13-8C21-4B2B-9714-03AA424E54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81"/>
          <a:stretch/>
        </p:blipFill>
        <p:spPr>
          <a:xfrm>
            <a:off x="-251792" y="1315278"/>
            <a:ext cx="7739270" cy="559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76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5D448-D051-4599-AD11-83FA6D74B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7 MHz to ZS (2 elements)</a:t>
            </a:r>
            <a:br>
              <a:rPr lang="en-US" dirty="0"/>
            </a:br>
            <a:r>
              <a:rPr lang="en-US" sz="3100" dirty="0"/>
              <a:t>60 ft is 0 dB better than 52 feet</a:t>
            </a:r>
            <a:br>
              <a:rPr lang="en-US" sz="3100" dirty="0"/>
            </a:br>
            <a:r>
              <a:rPr lang="en-US" sz="3100" dirty="0"/>
              <a:t>Terrain is 4 dB better than flat ground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F76F6D-6E6F-4CDB-ACDC-FEF4A2A8A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451" y="1881804"/>
            <a:ext cx="9135097" cy="49761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F75102-D30B-46E2-A43A-0E3D419E7FDC}"/>
              </a:ext>
            </a:extLst>
          </p:cNvPr>
          <p:cNvSpPr txBox="1"/>
          <p:nvPr/>
        </p:nvSpPr>
        <p:spPr>
          <a:xfrm>
            <a:off x="7407965" y="861391"/>
            <a:ext cx="4288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 FOM for flat terrain is due to extremely</a:t>
            </a:r>
          </a:p>
          <a:p>
            <a:r>
              <a:rPr lang="en-US" dirty="0"/>
              <a:t>low arrival angles from ZS.</a:t>
            </a:r>
          </a:p>
        </p:txBody>
      </p:sp>
    </p:spTree>
    <p:extLst>
      <p:ext uri="{BB962C8B-B14F-4D97-AF65-F5344CB8AC3E}">
        <p14:creationId xmlns:p14="http://schemas.microsoft.com/office/powerpoint/2010/main" val="1836307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A555E-3F70-4F8D-A298-B3F770AAE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14 MHz to ZS (3 elements)</a:t>
            </a:r>
            <a:br>
              <a:rPr lang="en-US" dirty="0"/>
            </a:br>
            <a:r>
              <a:rPr lang="en-US" sz="3100" dirty="0"/>
              <a:t>60 ft is 0 dB better than 52 feet</a:t>
            </a:r>
            <a:br>
              <a:rPr lang="en-US" sz="3100" dirty="0"/>
            </a:br>
            <a:r>
              <a:rPr lang="en-US" sz="3100" dirty="0"/>
              <a:t>Terrain is 3 dB better than flat ground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A83F69-64CE-4C3B-9391-AD3471061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07" y="1881809"/>
            <a:ext cx="9135087" cy="497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96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178FD-1315-461F-ACA6-CE4E345C6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C422FF-D355-47F1-B418-2305F065DC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321826" y="1987825"/>
            <a:ext cx="5565913" cy="41744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54943A-1F04-4B66-85A6-F7E3761105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292086"/>
            <a:ext cx="7179131" cy="556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01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4574</TotalTime>
  <Words>316</Words>
  <Application>Microsoft Office PowerPoint</Application>
  <PresentationFormat>Widescreen</PresentationFormat>
  <Paragraphs>57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Use HAFTA to compare options for mounting 40 and 20 meter beams on same mast</vt:lpstr>
      <vt:lpstr>Inputs for HFTA</vt:lpstr>
      <vt:lpstr>Europe</vt:lpstr>
      <vt:lpstr>7 MHz to Europe (2 elements) 60 ft is 1.5 dB better than 52 feet Terrain is 3.5 dB better than flat ground</vt:lpstr>
      <vt:lpstr>14 MHz to Europe (3 elements) 60 ft is 1 dB better than 52 feet Terrain is 2.5 dB better than flat ground</vt:lpstr>
      <vt:lpstr>ZS</vt:lpstr>
      <vt:lpstr>7 MHz to ZS (2 elements) 60 ft is 0 dB better than 52 feet Terrain is 4 dB better than flat ground</vt:lpstr>
      <vt:lpstr>14 MHz to ZS (3 elements) 60 ft is 0 dB better than 52 feet Terrain is 3 dB better than flat ground</vt:lpstr>
      <vt:lpstr>LU</vt:lpstr>
      <vt:lpstr>7 MHz to LU (2 elements) 60 ft is 0 dB better than 52 feet Terrain is 8 dB better than flat ground</vt:lpstr>
      <vt:lpstr>14 MHz to LU (3 elements) 60 ft is 0.5 dB better than 52 feet Terrain is 5 dB better than flat ground</vt:lpstr>
      <vt:lpstr>ZL</vt:lpstr>
      <vt:lpstr>7 MHz to ZL (2 elements) 60 ft is 0.5 dB better than 52 feet Terrain is 4 dB better than flat ground</vt:lpstr>
      <vt:lpstr>14 MHz to ZL (3 elements) 60 ft is 0 dB better than 52 feet Terrain is 2.5 dB better than flat ground</vt:lpstr>
      <vt:lpstr>JA</vt:lpstr>
      <vt:lpstr>7 MHz to JA (2 elements) 60 ft is 0 dB better than 52 feet Terrain is 4 dB better than flat ground</vt:lpstr>
      <vt:lpstr>14 MHz to JA (3 elements) 60 ft is 0 dB better than 52 feet Terrain is 2 dB better than flat ground</vt:lpstr>
      <vt:lpstr>Surprisingly little difference between 60 and 52 feet for either 7 or 14 MHz</vt:lpstr>
      <vt:lpstr>Hilltop location has significant gain over flat land</vt:lpstr>
      <vt:lpstr>SteppIR at 60 feet, XM240 at 52 feet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Purden</dc:creator>
  <cp:lastModifiedBy>purden</cp:lastModifiedBy>
  <cp:revision>77</cp:revision>
  <cp:lastPrinted>2018-09-28T16:50:55Z</cp:lastPrinted>
  <dcterms:created xsi:type="dcterms:W3CDTF">2018-09-27T22:55:48Z</dcterms:created>
  <dcterms:modified xsi:type="dcterms:W3CDTF">2019-09-07T03:38:17Z</dcterms:modified>
</cp:coreProperties>
</file>