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301" r:id="rId4"/>
    <p:sldId id="303" r:id="rId5"/>
    <p:sldId id="296" r:id="rId6"/>
    <p:sldId id="298" r:id="rId7"/>
    <p:sldId id="299" r:id="rId8"/>
    <p:sldId id="302" r:id="rId9"/>
    <p:sldId id="306" r:id="rId10"/>
    <p:sldId id="278" r:id="rId11"/>
    <p:sldId id="305" r:id="rId12"/>
    <p:sldId id="270" r:id="rId13"/>
    <p:sldId id="307" r:id="rId14"/>
    <p:sldId id="304" r:id="rId15"/>
    <p:sldId id="300" r:id="rId16"/>
    <p:sldId id="297" r:id="rId17"/>
    <p:sldId id="271" r:id="rId18"/>
    <p:sldId id="279" r:id="rId19"/>
    <p:sldId id="286" r:id="rId20"/>
    <p:sldId id="267" r:id="rId21"/>
    <p:sldId id="288" r:id="rId22"/>
    <p:sldId id="313" r:id="rId23"/>
    <p:sldId id="268" r:id="rId24"/>
    <p:sldId id="311" r:id="rId25"/>
    <p:sldId id="310" r:id="rId26"/>
    <p:sldId id="312" r:id="rId27"/>
    <p:sldId id="283" r:id="rId28"/>
    <p:sldId id="282" r:id="rId29"/>
    <p:sldId id="316" r:id="rId30"/>
    <p:sldId id="317" r:id="rId31"/>
    <p:sldId id="318" r:id="rId32"/>
    <p:sldId id="319" r:id="rId33"/>
    <p:sldId id="309" r:id="rId34"/>
    <p:sldId id="308" r:id="rId35"/>
    <p:sldId id="314" r:id="rId36"/>
    <p:sldId id="315" r:id="rId37"/>
    <p:sldId id="284" r:id="rId38"/>
    <p:sldId id="266" r:id="rId39"/>
    <p:sldId id="289" r:id="rId40"/>
    <p:sldId id="290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Purden" initials="GP" lastIdx="2" clrIdx="0">
    <p:extLst>
      <p:ext uri="{19B8F6BF-5375-455C-9EA6-DF929625EA0E}">
        <p15:presenceInfo xmlns:p15="http://schemas.microsoft.com/office/powerpoint/2012/main" userId="ab96a04cf55608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8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1103-A885-4F82-B120-9C2BFB08E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34359-F868-4318-BFC9-33E042509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308C-9C0B-4583-9DDA-41643584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D954-3D46-426C-ADF2-3B946ACC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CE80E-E5B1-48FF-9CD8-1319CD7C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EE71-B560-40A1-9E49-D26B8296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AE560-829C-4085-8F53-706A21280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79EDB-F229-4495-80C0-80C7B0C0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40BF-48A5-4A2F-BF30-60D5092D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62D0-C631-43AF-B1F1-3FCBDA77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388A1-A5BC-4620-A298-405FD95B9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7B55D-7EE8-4720-B49E-037865D1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3435B-D082-4859-B322-93DBE9F6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C2E4-99C9-4BAE-9D04-73EEF10E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C410-1020-4D81-87D5-239CF31F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51D0-F4D0-4C5E-957C-1CE45BD7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33BA-2848-4D8C-97B8-640215A4C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3872-9EFE-458A-84CE-985E1D68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4CB06-D5BD-4A1D-B2C1-B8C67C24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3643-A2AE-4EF8-90BC-53A0C92D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2BA9-FA61-45FA-ADBC-66288123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5A941-25E1-49AC-87AA-0B9996EA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C72A-1E8A-4D06-813D-8B004679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17191-1F14-449B-AFCD-CA79C915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CC5E-FB2D-4FF4-9C15-A039CE8D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02F0-73B9-4DC3-97B2-26F7208E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ED3A6-0AAA-4B7B-849F-DDDFFC0A1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CB52-5F07-4888-9DC0-7F4684E3C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A9A47-9A40-4FDE-AC80-4F846C9F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2E92-ABAD-4970-93C9-33446621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00D7A-FB5A-48DF-A2E5-3E721484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AD0D-AFAD-4501-A3E2-E62CD91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6021-C62E-4D12-A971-9DA0D5C5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BED0B-30DB-4DC8-A992-D76CC9485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392EE-061D-4B3C-959E-B560D562E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68C59-438E-465D-BDCE-A39DC2FA1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62545-4870-423F-B4AB-B2FEC0E7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0D847-EED5-47EC-813F-51C84C53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B59EA-52F3-4743-AE84-5B9C1E52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F9D3-7089-4799-90B3-AA7149F6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97DDD-26E4-475B-A316-9974276F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70C46-1D9A-4ECE-AEFB-FD64945B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83852-FC9E-40F3-A75C-C2D3FA27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7B291-6911-4634-B0AE-FFA9489B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00F3E-F7CB-4579-8C4E-2C9C8437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0BB99-05F2-471F-9997-202524D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846B-567D-425A-9C08-44EEFF1E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9E46-B684-4EB7-80E4-EE323662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BCDB1-F245-45CC-AFBC-0A151EF2A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6F3EC-6537-4619-9A25-D56FF0A5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43621-A046-40C8-B056-E35F5E87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AA92B-8972-48D2-AEBF-CEA7439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9055-C355-4CEA-93EE-45FD6BF8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37714-B987-4C72-93FE-373355DCE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03AAA-7299-44D1-BAEF-FB92C5269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F4A5D-D3BC-4E69-B825-F2AC056A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C5942-7974-4BDB-BC9B-C325FD8F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B5A53-8D9A-44F7-A8F3-28DBE8C7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490B7-1FA2-4C4E-97B3-AFA4B024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5B90D-3438-4C36-9037-03825273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6AF89-1040-4D50-A1C6-87C3F3AD3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03AA-984D-473E-9951-FEDD4000D6B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1BF9-2B74-4BB3-8BB0-0FF3A71AE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C2040-877C-4978-B00B-4867B28EA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AD84-8752-48C3-8C3B-7B8B6AB3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F9FD02-3ECA-4C9D-AEBA-F751A7C5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element receive array for 160m at W6AYC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303E6-69FD-481B-A8D7-3177CDF8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Motivation</a:t>
            </a:r>
          </a:p>
          <a:p>
            <a:pPr lvl="1"/>
            <a:r>
              <a:rPr lang="en-US" dirty="0"/>
              <a:t>K9AY array (7 dB RDF) always superior to TX antenna (5 dB RDF) but better performance desired</a:t>
            </a:r>
          </a:p>
          <a:p>
            <a:pPr marL="0" indent="0">
              <a:buNone/>
            </a:pPr>
            <a:r>
              <a:rPr lang="en-US" dirty="0"/>
              <a:t>Constraints</a:t>
            </a:r>
          </a:p>
          <a:p>
            <a:pPr lvl="1"/>
            <a:r>
              <a:rPr lang="en-US" dirty="0"/>
              <a:t>Limited flat yard space available</a:t>
            </a:r>
          </a:p>
          <a:p>
            <a:pPr lvl="1"/>
            <a:r>
              <a:rPr lang="en-US" dirty="0"/>
              <a:t>4 direction instantaneous switching desired </a:t>
            </a:r>
          </a:p>
          <a:p>
            <a:pPr marL="0" indent="0">
              <a:buNone/>
            </a:pPr>
            <a:r>
              <a:rPr lang="en-US" dirty="0"/>
              <a:t>Options considered:</a:t>
            </a:r>
          </a:p>
          <a:p>
            <a:pPr lvl="1"/>
            <a:r>
              <a:rPr lang="en-US" dirty="0"/>
              <a:t>Shared Apex array (8 dB RDF)</a:t>
            </a:r>
          </a:p>
          <a:p>
            <a:pPr lvl="1"/>
            <a:r>
              <a:rPr lang="en-US" dirty="0"/>
              <a:t>2 phased verticals (9 dB RDF)</a:t>
            </a:r>
          </a:p>
          <a:p>
            <a:pPr lvl="1"/>
            <a:r>
              <a:rPr lang="en-US" dirty="0"/>
              <a:t>Waller Flag (12 dB RDF)</a:t>
            </a:r>
          </a:p>
        </p:txBody>
      </p:sp>
    </p:spTree>
    <p:extLst>
      <p:ext uri="{BB962C8B-B14F-4D97-AF65-F5344CB8AC3E}">
        <p14:creationId xmlns:p14="http://schemas.microsoft.com/office/powerpoint/2010/main" val="218619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3C7F-40F0-4870-A88B-FFDA503B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365125"/>
            <a:ext cx="1133060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Optimum delay is 145 degrees- good for 67 and 60 foot spacing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3651E-9E10-48CE-B340-1FD1B2A4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943" y="1987067"/>
            <a:ext cx="5637058" cy="4870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B2341C-D6A7-42EC-91C6-9ABFA854F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90164"/>
            <a:ext cx="5637058" cy="4867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ACB8E-E202-4BA6-BCCB-C93FCE0252EC}"/>
              </a:ext>
            </a:extLst>
          </p:cNvPr>
          <p:cNvSpPr/>
          <p:nvPr/>
        </p:nvSpPr>
        <p:spPr>
          <a:xfrm>
            <a:off x="1562754" y="1594840"/>
            <a:ext cx="248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160m, 67 foot spacing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7BBEB3-BDC7-4B57-B06F-B64BF0B39E78}"/>
              </a:ext>
            </a:extLst>
          </p:cNvPr>
          <p:cNvSpPr/>
          <p:nvPr/>
        </p:nvSpPr>
        <p:spPr>
          <a:xfrm>
            <a:off x="7900801" y="1594840"/>
            <a:ext cx="248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160m, 60 foot spacing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C1A74-9147-4353-AF12-1DD4F7660DD6}"/>
              </a:ext>
            </a:extLst>
          </p:cNvPr>
          <p:cNvSpPr txBox="1"/>
          <p:nvPr/>
        </p:nvSpPr>
        <p:spPr>
          <a:xfrm>
            <a:off x="3225056" y="5176021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 degrees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23207-E500-4A5A-8194-977194C929B6}"/>
              </a:ext>
            </a:extLst>
          </p:cNvPr>
          <p:cNvSpPr txBox="1"/>
          <p:nvPr/>
        </p:nvSpPr>
        <p:spPr>
          <a:xfrm>
            <a:off x="3225055" y="4385496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155 degrees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BC00E-0898-4A5A-B2F2-01C94660E855}"/>
              </a:ext>
            </a:extLst>
          </p:cNvPr>
          <p:cNvSpPr txBox="1"/>
          <p:nvPr/>
        </p:nvSpPr>
        <p:spPr>
          <a:xfrm>
            <a:off x="3225056" y="4792507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 degrees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12FEE-9F52-4B0A-A5F6-E538F341229D}"/>
              </a:ext>
            </a:extLst>
          </p:cNvPr>
          <p:cNvSpPr txBox="1"/>
          <p:nvPr/>
        </p:nvSpPr>
        <p:spPr>
          <a:xfrm>
            <a:off x="9722100" y="5190203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 degrees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EDB07-19F5-4F9E-B88E-A6619C59E0E6}"/>
              </a:ext>
            </a:extLst>
          </p:cNvPr>
          <p:cNvSpPr txBox="1"/>
          <p:nvPr/>
        </p:nvSpPr>
        <p:spPr>
          <a:xfrm>
            <a:off x="9722099" y="4399678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155 degrees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3D55D-DA82-4DFB-90DC-C92C3E5615C9}"/>
              </a:ext>
            </a:extLst>
          </p:cNvPr>
          <p:cNvSpPr txBox="1"/>
          <p:nvPr/>
        </p:nvSpPr>
        <p:spPr>
          <a:xfrm>
            <a:off x="9722100" y="4806689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 degrees</a:t>
            </a:r>
          </a:p>
        </p:txBody>
      </p:sp>
    </p:spTree>
    <p:extLst>
      <p:ext uri="{BB962C8B-B14F-4D97-AF65-F5344CB8AC3E}">
        <p14:creationId xmlns:p14="http://schemas.microsoft.com/office/powerpoint/2010/main" val="43137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6A97-D399-40BA-B261-E2DB8B8C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Little change in nulls between 60 and 67 feet spacing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84F7C-7F9D-4F78-B07E-262A89BA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537"/>
            <a:ext cx="5560132" cy="48044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814838-1509-492B-8875-01FCC9ECBAEE}"/>
              </a:ext>
            </a:extLst>
          </p:cNvPr>
          <p:cNvSpPr/>
          <p:nvPr/>
        </p:nvSpPr>
        <p:spPr>
          <a:xfrm>
            <a:off x="1562754" y="1594840"/>
            <a:ext cx="248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160m, 67 foot spacing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61238-74BB-476F-8D9C-039FD8DC1C1A}"/>
              </a:ext>
            </a:extLst>
          </p:cNvPr>
          <p:cNvSpPr txBox="1"/>
          <p:nvPr/>
        </p:nvSpPr>
        <p:spPr>
          <a:xfrm>
            <a:off x="1562754" y="3244334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 degrees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0F4DD-C865-4C10-8F70-EA607B4C81E4}"/>
              </a:ext>
            </a:extLst>
          </p:cNvPr>
          <p:cNvSpPr txBox="1"/>
          <p:nvPr/>
        </p:nvSpPr>
        <p:spPr>
          <a:xfrm>
            <a:off x="1210725" y="4400348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155 degrees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14C34-59B4-42F0-8AEF-8BCDF83C6D96}"/>
              </a:ext>
            </a:extLst>
          </p:cNvPr>
          <p:cNvSpPr txBox="1"/>
          <p:nvPr/>
        </p:nvSpPr>
        <p:spPr>
          <a:xfrm>
            <a:off x="552865" y="3781769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 degrees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1F2599-4772-4867-92CD-CF8E67CD520B}"/>
              </a:ext>
            </a:extLst>
          </p:cNvPr>
          <p:cNvCxnSpPr>
            <a:stCxn id="7" idx="3"/>
          </p:cNvCxnSpPr>
          <p:nvPr/>
        </p:nvCxnSpPr>
        <p:spPr>
          <a:xfrm>
            <a:off x="1885474" y="3966435"/>
            <a:ext cx="4866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F17EF4C-14C8-48D1-B69D-D19D8BBF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116" y="2053537"/>
            <a:ext cx="5560133" cy="4804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40616A-7631-47BF-9C93-92BFD5CCEF2D}"/>
              </a:ext>
            </a:extLst>
          </p:cNvPr>
          <p:cNvSpPr txBox="1"/>
          <p:nvPr/>
        </p:nvSpPr>
        <p:spPr>
          <a:xfrm>
            <a:off x="8182215" y="3244334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 degrees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84AF7-15D3-4BDE-ADE9-705E50516AA8}"/>
              </a:ext>
            </a:extLst>
          </p:cNvPr>
          <p:cNvSpPr txBox="1"/>
          <p:nvPr/>
        </p:nvSpPr>
        <p:spPr>
          <a:xfrm>
            <a:off x="7830186" y="4400348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155 degrees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5C736-FFDD-45ED-816D-2DD6EB14982F}"/>
              </a:ext>
            </a:extLst>
          </p:cNvPr>
          <p:cNvSpPr txBox="1"/>
          <p:nvPr/>
        </p:nvSpPr>
        <p:spPr>
          <a:xfrm>
            <a:off x="7172326" y="3781769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 degrees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1598AE-50FA-49E7-8893-E3CEE737B5BB}"/>
              </a:ext>
            </a:extLst>
          </p:cNvPr>
          <p:cNvCxnSpPr>
            <a:stCxn id="13" idx="3"/>
          </p:cNvCxnSpPr>
          <p:nvPr/>
        </p:nvCxnSpPr>
        <p:spPr>
          <a:xfrm>
            <a:off x="8504935" y="3966435"/>
            <a:ext cx="4866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AABF7-8887-497C-85B3-43059197AD98}"/>
              </a:ext>
            </a:extLst>
          </p:cNvPr>
          <p:cNvSpPr/>
          <p:nvPr/>
        </p:nvSpPr>
        <p:spPr>
          <a:xfrm>
            <a:off x="7838630" y="1667018"/>
            <a:ext cx="248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160m, 60 foot spacing</a:t>
            </a:r>
          </a:p>
        </p:txBody>
      </p:sp>
    </p:spTree>
    <p:extLst>
      <p:ext uri="{BB962C8B-B14F-4D97-AF65-F5344CB8AC3E}">
        <p14:creationId xmlns:p14="http://schemas.microsoft.com/office/powerpoint/2010/main" val="408130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11078A-6589-4D59-834E-16C181C6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843" y="1802297"/>
            <a:ext cx="5850889" cy="5055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83194-67D4-4A5A-81EE-FE805108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" y="1802297"/>
            <a:ext cx="5850889" cy="50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72788-0052-4389-BEE2-10A3B62A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79037"/>
            <a:ext cx="11370365" cy="1325563"/>
          </a:xfrm>
        </p:spPr>
        <p:txBody>
          <a:bodyPr>
            <a:normAutofit/>
          </a:bodyPr>
          <a:lstStyle/>
          <a:p>
            <a:r>
              <a:rPr lang="en-US" dirty="0"/>
              <a:t>Pattern is still good on 80m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2CABE-DF9A-43A7-B1B2-75ABB58F4E97}"/>
              </a:ext>
            </a:extLst>
          </p:cNvPr>
          <p:cNvSpPr txBox="1"/>
          <p:nvPr/>
        </p:nvSpPr>
        <p:spPr>
          <a:xfrm>
            <a:off x="3438939" y="5005537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 degrees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43AE5-37BB-46A3-91BE-C71353A03345}"/>
              </a:ext>
            </a:extLst>
          </p:cNvPr>
          <p:cNvSpPr txBox="1"/>
          <p:nvPr/>
        </p:nvSpPr>
        <p:spPr>
          <a:xfrm>
            <a:off x="3438938" y="4215012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155 degrees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8B60D-9357-42DE-A046-D214B2FF5BD3}"/>
              </a:ext>
            </a:extLst>
          </p:cNvPr>
          <p:cNvSpPr txBox="1"/>
          <p:nvPr/>
        </p:nvSpPr>
        <p:spPr>
          <a:xfrm>
            <a:off x="3438939" y="4622023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 degrees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57456-3673-4F10-B0A8-F6315EA3B42E}"/>
              </a:ext>
            </a:extLst>
          </p:cNvPr>
          <p:cNvSpPr txBox="1"/>
          <p:nvPr/>
        </p:nvSpPr>
        <p:spPr>
          <a:xfrm>
            <a:off x="9752924" y="5067866"/>
            <a:ext cx="121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 degrees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F2171-EA9E-49FA-98C3-91C0A5498180}"/>
              </a:ext>
            </a:extLst>
          </p:cNvPr>
          <p:cNvSpPr txBox="1"/>
          <p:nvPr/>
        </p:nvSpPr>
        <p:spPr>
          <a:xfrm>
            <a:off x="9694413" y="4376182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 degrees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2207B-7C83-4520-BD43-4DC9A1C1DF86}"/>
              </a:ext>
            </a:extLst>
          </p:cNvPr>
          <p:cNvSpPr txBox="1"/>
          <p:nvPr/>
        </p:nvSpPr>
        <p:spPr>
          <a:xfrm>
            <a:off x="9694413" y="4705042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 degrees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46E5D-BC22-4676-982A-8A809DF62A3D}"/>
              </a:ext>
            </a:extLst>
          </p:cNvPr>
          <p:cNvSpPr/>
          <p:nvPr/>
        </p:nvSpPr>
        <p:spPr>
          <a:xfrm>
            <a:off x="1710672" y="1342894"/>
            <a:ext cx="2805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160m, Directivity= 9.4 dB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743DC0-9D39-4BC8-AABD-96B88769DE97}"/>
              </a:ext>
            </a:extLst>
          </p:cNvPr>
          <p:cNvSpPr/>
          <p:nvPr/>
        </p:nvSpPr>
        <p:spPr>
          <a:xfrm>
            <a:off x="8075439" y="1257993"/>
            <a:ext cx="2675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80m, Directivity= 8.7 dB</a:t>
            </a:r>
          </a:p>
        </p:txBody>
      </p:sp>
    </p:spTree>
    <p:extLst>
      <p:ext uri="{BB962C8B-B14F-4D97-AF65-F5344CB8AC3E}">
        <p14:creationId xmlns:p14="http://schemas.microsoft.com/office/powerpoint/2010/main" val="90673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40A2-EDA6-4AEB-897B-B5847AC2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gets better with increasing phase</a:t>
            </a:r>
            <a:br>
              <a:rPr lang="en-US" dirty="0"/>
            </a:br>
            <a:r>
              <a:rPr lang="en-US" sz="2800" dirty="0"/>
              <a:t>Front beam narrows but rear lobes increase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02A3C-944C-4E20-87FE-1F03A88B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45" y="1902033"/>
            <a:ext cx="8660843" cy="45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4927-98ED-417C-AFAD-D883C314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C99B-D9F4-4428-99C4-0ED8E77C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 relay will select either the NW/SE or NE/SW array</a:t>
            </a:r>
          </a:p>
          <a:p>
            <a:r>
              <a:rPr lang="en-US" dirty="0"/>
              <a:t>A second relay controls the direction of the selected array</a:t>
            </a:r>
          </a:p>
          <a:p>
            <a:r>
              <a:rPr lang="en-US" dirty="0"/>
              <a:t>Delay is implemented by “crossfire phasing”</a:t>
            </a:r>
          </a:p>
          <a:p>
            <a:pPr lvl="1"/>
            <a:r>
              <a:rPr lang="en-US" dirty="0"/>
              <a:t>Popularized by W8JI</a:t>
            </a:r>
          </a:p>
          <a:p>
            <a:pPr lvl="1"/>
            <a:r>
              <a:rPr lang="en-US" dirty="0"/>
              <a:t>Large bandwidth allows a single array to work on 2 and </a:t>
            </a:r>
            <a:r>
              <a:rPr lang="en-US" dirty="0" err="1"/>
              <a:t>sorta</a:t>
            </a:r>
            <a:r>
              <a:rPr lang="en-US" dirty="0"/>
              <a:t> 3 bands</a:t>
            </a:r>
          </a:p>
          <a:p>
            <a:pPr lvl="1"/>
            <a:r>
              <a:rPr lang="en-US" dirty="0"/>
              <a:t>Uses minimal length of coaxial delay line</a:t>
            </a:r>
          </a:p>
        </p:txBody>
      </p:sp>
    </p:spTree>
    <p:extLst>
      <p:ext uri="{BB962C8B-B14F-4D97-AF65-F5344CB8AC3E}">
        <p14:creationId xmlns:p14="http://schemas.microsoft.com/office/powerpoint/2010/main" val="243582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B60F-8E20-4E0D-8380-BB02DF11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Cross-fire phasing compensates for spacing between antennas allowing multiband operation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B48BF2-8985-49DD-A7EF-957692718CA5}"/>
              </a:ext>
            </a:extLst>
          </p:cNvPr>
          <p:cNvGrpSpPr/>
          <p:nvPr/>
        </p:nvGrpSpPr>
        <p:grpSpPr>
          <a:xfrm>
            <a:off x="1854954" y="1862967"/>
            <a:ext cx="6791723" cy="2014331"/>
            <a:chOff x="2093493" y="1690688"/>
            <a:chExt cx="6791723" cy="20143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1AC7A6-D1A0-45C3-85CA-A90ABF38A1B0}"/>
                </a:ext>
              </a:extLst>
            </p:cNvPr>
            <p:cNvGrpSpPr/>
            <p:nvPr/>
          </p:nvGrpSpPr>
          <p:grpSpPr>
            <a:xfrm>
              <a:off x="2955235" y="1690688"/>
              <a:ext cx="5501818" cy="2014331"/>
              <a:chOff x="1696279" y="2252869"/>
              <a:chExt cx="5501818" cy="201433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668F79-56E9-4687-9771-8F08F0CDDEA8}"/>
                  </a:ext>
                </a:extLst>
              </p:cNvPr>
              <p:cNvSpPr/>
              <p:nvPr/>
            </p:nvSpPr>
            <p:spPr>
              <a:xfrm>
                <a:off x="2451652" y="2252869"/>
                <a:ext cx="2239618" cy="13255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88E2A9-70F8-4E53-A06D-F024A598A84E}"/>
                  </a:ext>
                </a:extLst>
              </p:cNvPr>
              <p:cNvSpPr txBox="1"/>
              <p:nvPr/>
            </p:nvSpPr>
            <p:spPr>
              <a:xfrm>
                <a:off x="2731936" y="2500151"/>
                <a:ext cx="16790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180 degree</a:t>
                </a:r>
              </a:p>
              <a:p>
                <a:r>
                  <a:rPr lang="en-US" sz="2400" dirty="0"/>
                  <a:t>transformer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C70FDAF-64BD-4746-9CAD-C482E2C72B57}"/>
                  </a:ext>
                </a:extLst>
              </p:cNvPr>
              <p:cNvCxnSpPr>
                <a:stCxn id="4" idx="3"/>
              </p:cNvCxnSpPr>
              <p:nvPr/>
            </p:nvCxnSpPr>
            <p:spPr>
              <a:xfrm flipV="1">
                <a:off x="4691270" y="2915649"/>
                <a:ext cx="755373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42ADFE6-BC39-4687-8988-2E531AC5BBE1}"/>
                  </a:ext>
                </a:extLst>
              </p:cNvPr>
              <p:cNvCxnSpPr/>
              <p:nvPr/>
            </p:nvCxnSpPr>
            <p:spPr>
              <a:xfrm flipV="1">
                <a:off x="1696279" y="2915647"/>
                <a:ext cx="755373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7E44B92-2860-4468-A1ED-CF4ADB3BAC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6643" y="2915647"/>
                <a:ext cx="0" cy="13515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E549D7-4032-470C-B879-3D12B9FFA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6644" y="4267200"/>
                <a:ext cx="4770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4FB24AE-FD51-4291-B35B-A13ED6191D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7095" y="2892456"/>
                <a:ext cx="0" cy="13515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EF0C46E-3DF1-44BD-934C-D9E5ECF5ECCC}"/>
                  </a:ext>
                </a:extLst>
              </p:cNvPr>
              <p:cNvCxnSpPr/>
              <p:nvPr/>
            </p:nvCxnSpPr>
            <p:spPr>
              <a:xfrm flipV="1">
                <a:off x="5917095" y="2915645"/>
                <a:ext cx="755373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30C456-F6EA-49FE-AD18-DBF7EF87598D}"/>
                  </a:ext>
                </a:extLst>
              </p:cNvPr>
              <p:cNvSpPr txBox="1"/>
              <p:nvPr/>
            </p:nvSpPr>
            <p:spPr>
              <a:xfrm>
                <a:off x="6096000" y="3843130"/>
                <a:ext cx="1102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Delay line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642D4F-D10A-4742-91B8-2A73C1C7A076}"/>
                </a:ext>
              </a:extLst>
            </p:cNvPr>
            <p:cNvSpPr txBox="1"/>
            <p:nvPr/>
          </p:nvSpPr>
          <p:spPr>
            <a:xfrm>
              <a:off x="8028891" y="2168803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C258B0-0004-49FE-BEF7-CFEFA6F21958}"/>
                </a:ext>
              </a:extLst>
            </p:cNvPr>
            <p:cNvSpPr txBox="1"/>
            <p:nvPr/>
          </p:nvSpPr>
          <p:spPr>
            <a:xfrm>
              <a:off x="2093493" y="214560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4450851-7FB1-4E11-85AB-3973D81532C2}"/>
              </a:ext>
            </a:extLst>
          </p:cNvPr>
          <p:cNvSpPr txBox="1"/>
          <p:nvPr/>
        </p:nvSpPr>
        <p:spPr>
          <a:xfrm>
            <a:off x="1385028" y="3931344"/>
            <a:ext cx="1016406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Output= 180 degrees – delay</a:t>
            </a:r>
          </a:p>
          <a:p>
            <a:endParaRPr lang="en-US" dirty="0"/>
          </a:p>
          <a:p>
            <a:r>
              <a:rPr lang="en-US" dirty="0"/>
              <a:t>For example: 160m antenna spaced 45 degrees with crossfire phasing and a 35 degree delay line is usable</a:t>
            </a:r>
          </a:p>
          <a:p>
            <a:r>
              <a:rPr lang="en-US" dirty="0"/>
              <a:t>on 80m and somewhat on 40m.</a:t>
            </a:r>
          </a:p>
          <a:p>
            <a:endParaRPr lang="en-US" dirty="0"/>
          </a:p>
          <a:p>
            <a:r>
              <a:rPr lang="en-US" dirty="0"/>
              <a:t>Freq	Ant separation	Delay line		Cross-fire delay	Total delay</a:t>
            </a:r>
          </a:p>
          <a:p>
            <a:r>
              <a:rPr lang="en-US" dirty="0"/>
              <a:t>1.8	45		35		145		190</a:t>
            </a:r>
          </a:p>
          <a:p>
            <a:r>
              <a:rPr lang="en-US" dirty="0"/>
              <a:t>3.6	90		70		110		200</a:t>
            </a:r>
          </a:p>
          <a:p>
            <a:r>
              <a:rPr lang="en-US" dirty="0"/>
              <a:t>7.2	180		140		40		220</a:t>
            </a:r>
          </a:p>
          <a:p>
            <a:r>
              <a:rPr lang="en-US" dirty="0"/>
              <a:t>All numbers are degrees.	 </a:t>
            </a:r>
          </a:p>
        </p:txBody>
      </p:sp>
    </p:spTree>
    <p:extLst>
      <p:ext uri="{BB962C8B-B14F-4D97-AF65-F5344CB8AC3E}">
        <p14:creationId xmlns:p14="http://schemas.microsoft.com/office/powerpoint/2010/main" val="104400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C9E7-19BC-4641-92DC-4502271D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Construction- Vertical elements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CF61A7-C28F-4E2D-B00C-66B5B11F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 foot verticals constructed of telescoping aluminum</a:t>
            </a:r>
          </a:p>
          <a:p>
            <a:r>
              <a:rPr lang="en-US" dirty="0"/>
              <a:t>NW and center attached to fence posts with hose clamps </a:t>
            </a:r>
          </a:p>
          <a:p>
            <a:r>
              <a:rPr lang="en-US" dirty="0"/>
              <a:t>NE vertical mounted on aluminum stake</a:t>
            </a:r>
          </a:p>
          <a:p>
            <a:r>
              <a:rPr lang="en-US" dirty="0"/>
              <a:t>Three 20 foot umbrella wires for guying</a:t>
            </a:r>
          </a:p>
          <a:p>
            <a:r>
              <a:rPr lang="en-US" dirty="0"/>
              <a:t>Ground system consists of fence plus three 50 foot radials</a:t>
            </a:r>
          </a:p>
          <a:p>
            <a:r>
              <a:rPr lang="en-US" dirty="0"/>
              <a:t>Feedlines are choked by W1FV common mode choke from YCCC kit</a:t>
            </a:r>
          </a:p>
        </p:txBody>
      </p:sp>
    </p:spTree>
    <p:extLst>
      <p:ext uri="{BB962C8B-B14F-4D97-AF65-F5344CB8AC3E}">
        <p14:creationId xmlns:p14="http://schemas.microsoft.com/office/powerpoint/2010/main" val="332219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5104-671F-4D69-B081-D15F1556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NW vert measured input impedance, -j477 Ohms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B0103-7938-41E9-842B-69B3CAFB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5" y="1351722"/>
            <a:ext cx="11006829" cy="5519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14195-DE63-4F21-8908-B294B7D7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24" y="1507126"/>
            <a:ext cx="2666976" cy="46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3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81CE-D74E-41AC-98A1-995271A3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02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Center vert measured input impedance, -j426 Ohms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C6F84-D06A-4DD3-8136-CF1E58CA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33" y="1311965"/>
            <a:ext cx="10984519" cy="5546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7FDF7-E3AA-4625-A6A9-F6C30283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791" y="1494500"/>
            <a:ext cx="3482009" cy="46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898C-0269-43B8-A912-AD1FA66A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 vert measured input impedance, -j436 Ohms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B1AFF-B558-4757-AD0B-15E379AB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9" y="1351722"/>
            <a:ext cx="10980402" cy="5506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2151-2F65-4C4F-8317-C2B6F9AC3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07"/>
                    </a14:imgEffect>
                    <a14:imgEffect>
                      <a14:saturation sat="1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1549" y="1518754"/>
            <a:ext cx="3442252" cy="45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69FEFD-E25D-4E96-B107-611415AA161E}"/>
              </a:ext>
            </a:extLst>
          </p:cNvPr>
          <p:cNvSpPr/>
          <p:nvPr/>
        </p:nvSpPr>
        <p:spPr>
          <a:xfrm>
            <a:off x="536713" y="5571718"/>
            <a:ext cx="10715177" cy="1041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F9B8B-48CC-4EC4-AF32-843206CE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96"/>
            <a:ext cx="10515600" cy="1325563"/>
          </a:xfrm>
        </p:spPr>
        <p:txBody>
          <a:bodyPr/>
          <a:lstStyle/>
          <a:p>
            <a:r>
              <a:rPr lang="en-US" b="1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FC37-270B-4DA5-BAB2-DBC5FF18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38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Shared apex array</a:t>
            </a:r>
          </a:p>
          <a:p>
            <a:pPr marL="457200" lvl="1" indent="0">
              <a:buNone/>
            </a:pPr>
            <a:r>
              <a:rPr lang="en-US" dirty="0"/>
              <a:t>Pro- Small footprint, ground independent</a:t>
            </a:r>
          </a:p>
          <a:p>
            <a:pPr marL="457200" lvl="1" indent="0">
              <a:buNone/>
            </a:pPr>
            <a:r>
              <a:rPr lang="en-US" dirty="0"/>
              <a:t>Con- Minimal improvement over K9AY, doesn’t fit that well in available space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verticals spaced 1/8 wavelength</a:t>
            </a:r>
          </a:p>
          <a:p>
            <a:pPr lvl="1"/>
            <a:r>
              <a:rPr lang="en-US" dirty="0"/>
              <a:t>Pro- at least 2 dB better than K9AY, instantaneous direction switching, four-direction array fits in my yard, high output level (no preamp required, common mode not a big problem)</a:t>
            </a:r>
          </a:p>
          <a:p>
            <a:pPr lvl="1"/>
            <a:r>
              <a:rPr lang="en-US" dirty="0"/>
              <a:t>Con- only 2 dB RDF improvement, have to run feedlines to each vertical and design a phasing box</a:t>
            </a:r>
          </a:p>
          <a:p>
            <a:endParaRPr lang="en-US" dirty="0"/>
          </a:p>
          <a:p>
            <a:r>
              <a:rPr lang="en-US" dirty="0"/>
              <a:t>Waller flag</a:t>
            </a:r>
          </a:p>
          <a:p>
            <a:pPr marL="457200" lvl="1" indent="0">
              <a:buNone/>
            </a:pPr>
            <a:r>
              <a:rPr lang="en-US" dirty="0"/>
              <a:t>Pro- excellent directivity</a:t>
            </a:r>
          </a:p>
          <a:p>
            <a:pPr marL="457200" lvl="1" indent="0">
              <a:buNone/>
            </a:pPr>
            <a:r>
              <a:rPr lang="en-US" dirty="0"/>
              <a:t>Con- physical rotation required, low output level requires special attention to preamps and common mode noise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99231-4C72-48F2-9971-4B93E9D49A53}"/>
              </a:ext>
            </a:extLst>
          </p:cNvPr>
          <p:cNvSpPr txBox="1"/>
          <p:nvPr/>
        </p:nvSpPr>
        <p:spPr>
          <a:xfrm>
            <a:off x="587668" y="5637619"/>
            <a:ext cx="107151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element vertical array chosen for development.</a:t>
            </a:r>
          </a:p>
          <a:p>
            <a:r>
              <a:rPr lang="en-US" sz="2400" dirty="0"/>
              <a:t>Waller flag might be an extremely interesting educational experience in the future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950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A9ED-D921-4888-A6F7-02F3F73E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Inductor using powdered iron cores</a:t>
            </a:r>
            <a:br>
              <a:rPr lang="en-US" dirty="0"/>
            </a:br>
            <a:r>
              <a:rPr lang="en-US" sz="3600" dirty="0"/>
              <a:t>41T, T106-1, Q=50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760C9-8F21-487F-A5F6-7E4B9098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28" y="1689173"/>
            <a:ext cx="10307472" cy="5168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EDD20-6AA4-4302-8D7C-B3D9E58F1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167" y="2635039"/>
            <a:ext cx="4849505" cy="3637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E45562-F30B-4E48-B3C4-8457CB6EB4CD}"/>
              </a:ext>
            </a:extLst>
          </p:cNvPr>
          <p:cNvSpPr txBox="1"/>
          <p:nvPr/>
        </p:nvSpPr>
        <p:spPr>
          <a:xfrm>
            <a:off x="4203387" y="2049206"/>
            <a:ext cx="694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Molded inductors could be used but may be susceptible to ESD damage. </a:t>
            </a:r>
          </a:p>
        </p:txBody>
      </p:sp>
    </p:spTree>
    <p:extLst>
      <p:ext uri="{BB962C8B-B14F-4D97-AF65-F5344CB8AC3E}">
        <p14:creationId xmlns:p14="http://schemas.microsoft.com/office/powerpoint/2010/main" val="289232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DE61-4699-4739-A476-4A624111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C7548-68DB-417F-A3F3-D3910B9FCE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469" y="887895"/>
            <a:ext cx="4360275" cy="5813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22D4F-6F62-469C-AFEA-06569A12D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2" y="1779863"/>
            <a:ext cx="6403285" cy="48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21EF-3661-45C4-B61E-DE61DC9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Return loss of verticals is better than 10 dB (VSWR=2) over 150 kHz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94175-CCFF-404C-A63B-D856CB92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9" y="1362180"/>
            <a:ext cx="10959547" cy="5495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019F8-A38E-49F4-B06A-E778A8D85CD0}"/>
              </a:ext>
            </a:extLst>
          </p:cNvPr>
          <p:cNvSpPr txBox="1"/>
          <p:nvPr/>
        </p:nvSpPr>
        <p:spPr>
          <a:xfrm>
            <a:off x="7626314" y="541552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8B225-5664-427A-A812-E35A49969920}"/>
              </a:ext>
            </a:extLst>
          </p:cNvPr>
          <p:cNvSpPr txBox="1"/>
          <p:nvPr/>
        </p:nvSpPr>
        <p:spPr>
          <a:xfrm>
            <a:off x="6293875" y="42750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7E7BC-60F1-4829-B1ED-CA0F02768BC7}"/>
              </a:ext>
            </a:extLst>
          </p:cNvPr>
          <p:cNvSpPr txBox="1"/>
          <p:nvPr/>
        </p:nvSpPr>
        <p:spPr>
          <a:xfrm>
            <a:off x="6181233" y="538185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CEC55-0276-4BB2-873B-4BD093C922AD}"/>
              </a:ext>
            </a:extLst>
          </p:cNvPr>
          <p:cNvSpPr txBox="1"/>
          <p:nvPr/>
        </p:nvSpPr>
        <p:spPr>
          <a:xfrm>
            <a:off x="263159" y="266374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dB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343C1-8193-46A4-9F86-61492310A8FC}"/>
              </a:ext>
            </a:extLst>
          </p:cNvPr>
          <p:cNvSpPr txBox="1"/>
          <p:nvPr/>
        </p:nvSpPr>
        <p:spPr>
          <a:xfrm>
            <a:off x="204649" y="362242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dB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B2365-5569-455E-90B9-E2B03709134A}"/>
              </a:ext>
            </a:extLst>
          </p:cNvPr>
          <p:cNvSpPr txBox="1"/>
          <p:nvPr/>
        </p:nvSpPr>
        <p:spPr>
          <a:xfrm>
            <a:off x="204649" y="454575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dB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5CF69-9882-43EA-B089-AF02ACD54068}"/>
              </a:ext>
            </a:extLst>
          </p:cNvPr>
          <p:cNvSpPr txBox="1"/>
          <p:nvPr/>
        </p:nvSpPr>
        <p:spPr>
          <a:xfrm>
            <a:off x="204649" y="538185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 dB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18F3F-4F54-4E3A-9182-BB9412A08989}"/>
              </a:ext>
            </a:extLst>
          </p:cNvPr>
          <p:cNvSpPr txBox="1"/>
          <p:nvPr/>
        </p:nvSpPr>
        <p:spPr>
          <a:xfrm>
            <a:off x="204649" y="315565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E7488-0B88-4168-B1DF-AAF37A6A3D9F}"/>
              </a:ext>
            </a:extLst>
          </p:cNvPr>
          <p:cNvSpPr txBox="1"/>
          <p:nvPr/>
        </p:nvSpPr>
        <p:spPr>
          <a:xfrm>
            <a:off x="204649" y="404058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dB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654EF-D79E-4243-AF99-AFD0B35F4C08}"/>
              </a:ext>
            </a:extLst>
          </p:cNvPr>
          <p:cNvSpPr txBox="1"/>
          <p:nvPr/>
        </p:nvSpPr>
        <p:spPr>
          <a:xfrm>
            <a:off x="204649" y="498219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dB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01F0D-90AD-48F5-8D09-4A7B85D4ED8E}"/>
              </a:ext>
            </a:extLst>
          </p:cNvPr>
          <p:cNvSpPr txBox="1"/>
          <p:nvPr/>
        </p:nvSpPr>
        <p:spPr>
          <a:xfrm>
            <a:off x="8590915" y="4636108"/>
            <a:ext cx="3173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could be lowered by </a:t>
            </a:r>
          </a:p>
          <a:p>
            <a:r>
              <a:rPr lang="en-US" dirty="0"/>
              <a:t>bunching inductor turns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EED1D1-DA54-47E4-A828-A3427CB890D6}"/>
              </a:ext>
            </a:extLst>
          </p:cNvPr>
          <p:cNvCxnSpPr/>
          <p:nvPr/>
        </p:nvCxnSpPr>
        <p:spPr>
          <a:xfrm flipH="1">
            <a:off x="7870888" y="4928950"/>
            <a:ext cx="720027" cy="303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5355F7-6F94-4F7D-91DA-4C0F72E269D2}"/>
              </a:ext>
            </a:extLst>
          </p:cNvPr>
          <p:cNvSpPr txBox="1"/>
          <p:nvPr/>
        </p:nvSpPr>
        <p:spPr>
          <a:xfrm>
            <a:off x="249121" y="222730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8AA0E-7693-4D52-9ADA-06A2DBEE98B4}"/>
              </a:ext>
            </a:extLst>
          </p:cNvPr>
          <p:cNvSpPr txBox="1"/>
          <p:nvPr/>
        </p:nvSpPr>
        <p:spPr>
          <a:xfrm>
            <a:off x="-16610" y="1576824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Rtn</a:t>
            </a:r>
            <a:endParaRPr lang="en-US" dirty="0"/>
          </a:p>
          <a:p>
            <a:r>
              <a:rPr lang="en-US" dirty="0"/>
              <a:t>Loss (dB)</a:t>
            </a:r>
          </a:p>
        </p:txBody>
      </p:sp>
    </p:spTree>
    <p:extLst>
      <p:ext uri="{BB962C8B-B14F-4D97-AF65-F5344CB8AC3E}">
        <p14:creationId xmlns:p14="http://schemas.microsoft.com/office/powerpoint/2010/main" val="158714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A6B2-01EC-4B70-A58A-F4B64214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controller box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93171E-98AE-4AA3-9822-0E904C4ED69C}"/>
              </a:ext>
            </a:extLst>
          </p:cNvPr>
          <p:cNvGrpSpPr/>
          <p:nvPr/>
        </p:nvGrpSpPr>
        <p:grpSpPr>
          <a:xfrm>
            <a:off x="1073425" y="1682387"/>
            <a:ext cx="8799444" cy="5601327"/>
            <a:chOff x="1696277" y="1826869"/>
            <a:chExt cx="8799444" cy="5601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3CABFA-5773-43D5-B398-B3CEDDA6A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844"/>
            <a:stretch/>
          </p:blipFill>
          <p:spPr>
            <a:xfrm rot="10800000">
              <a:off x="1696277" y="1826869"/>
              <a:ext cx="8799444" cy="56013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146181-8D5F-4F7C-9AC1-4B63569CE72D}"/>
                </a:ext>
              </a:extLst>
            </p:cNvPr>
            <p:cNvGrpSpPr/>
            <p:nvPr/>
          </p:nvGrpSpPr>
          <p:grpSpPr>
            <a:xfrm>
              <a:off x="2941983" y="1826869"/>
              <a:ext cx="6675724" cy="4301397"/>
              <a:chOff x="2941983" y="1826869"/>
              <a:chExt cx="6675724" cy="430139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7D7142-26D4-4A5C-B962-8449710314DE}"/>
                  </a:ext>
                </a:extLst>
              </p:cNvPr>
              <p:cNvSpPr txBox="1"/>
              <p:nvPr/>
            </p:nvSpPr>
            <p:spPr>
              <a:xfrm>
                <a:off x="2941983" y="2011535"/>
                <a:ext cx="1154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RX Output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54A7B8-783D-4DB5-A033-D6450E010BC6}"/>
                  </a:ext>
                </a:extLst>
              </p:cNvPr>
              <p:cNvSpPr txBox="1"/>
              <p:nvPr/>
            </p:nvSpPr>
            <p:spPr>
              <a:xfrm>
                <a:off x="5303442" y="5758934"/>
                <a:ext cx="1585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Corner Vertical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7DD9AC-0833-45E9-ACB1-7913C3336390}"/>
                  </a:ext>
                </a:extLst>
              </p:cNvPr>
              <p:cNvSpPr txBox="1"/>
              <p:nvPr/>
            </p:nvSpPr>
            <p:spPr>
              <a:xfrm>
                <a:off x="8321134" y="5758934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NW Vertical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2CD430-5646-4B58-856E-8EF9D603DE6C}"/>
                  </a:ext>
                </a:extLst>
              </p:cNvPr>
              <p:cNvSpPr txBox="1"/>
              <p:nvPr/>
            </p:nvSpPr>
            <p:spPr>
              <a:xfrm>
                <a:off x="8035476" y="1826869"/>
                <a:ext cx="12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 Vertical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791CFF-F124-40B0-B255-B2D35A871BF6}"/>
              </a:ext>
            </a:extLst>
          </p:cNvPr>
          <p:cNvSpPr txBox="1"/>
          <p:nvPr/>
        </p:nvSpPr>
        <p:spPr>
          <a:xfrm>
            <a:off x="10108096" y="3882887"/>
            <a:ext cx="1900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Wires</a:t>
            </a:r>
          </a:p>
          <a:p>
            <a:r>
              <a:rPr lang="en-US" dirty="0"/>
              <a:t>Yellow- ant select</a:t>
            </a:r>
          </a:p>
          <a:p>
            <a:r>
              <a:rPr lang="en-US" dirty="0"/>
              <a:t>Gray- phase select</a:t>
            </a:r>
          </a:p>
          <a:p>
            <a:r>
              <a:rPr lang="en-US" dirty="0"/>
              <a:t>Black- ground</a:t>
            </a:r>
          </a:p>
        </p:txBody>
      </p:sp>
    </p:spTree>
    <p:extLst>
      <p:ext uri="{BB962C8B-B14F-4D97-AF65-F5344CB8AC3E}">
        <p14:creationId xmlns:p14="http://schemas.microsoft.com/office/powerpoint/2010/main" val="4027498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CDAB-DB7D-4E7C-884A-73F359F1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is built on perf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18ACF-F756-4CA0-A42E-0AAC0361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68" y="1637802"/>
            <a:ext cx="6960264" cy="5220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EFB12-0811-46C2-8ACA-54DB63E82741}"/>
              </a:ext>
            </a:extLst>
          </p:cNvPr>
          <p:cNvSpPr txBox="1"/>
          <p:nvPr/>
        </p:nvSpPr>
        <p:spPr>
          <a:xfrm>
            <a:off x="9676546" y="3429000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 bug relays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667EA5-BC82-4040-AF8F-D285427E6E5D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513984" y="3613666"/>
            <a:ext cx="2162562" cy="176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6D6DAA-6D45-44CC-B3EF-33BEFFAF1F2E}"/>
              </a:ext>
            </a:extLst>
          </p:cNvPr>
          <p:cNvSpPr txBox="1"/>
          <p:nvPr/>
        </p:nvSpPr>
        <p:spPr>
          <a:xfrm>
            <a:off x="578928" y="495962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2:1 </a:t>
            </a:r>
            <a:r>
              <a:rPr lang="en-US" dirty="0" err="1"/>
              <a:t>Xfmr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57659D-B26C-49FA-BA4D-54FA1FD58D3B}"/>
              </a:ext>
            </a:extLst>
          </p:cNvPr>
          <p:cNvCxnSpPr>
            <a:cxnSpLocks/>
          </p:cNvCxnSpPr>
          <p:nvPr/>
        </p:nvCxnSpPr>
        <p:spPr>
          <a:xfrm flipV="1">
            <a:off x="1559795" y="5144292"/>
            <a:ext cx="2296588" cy="8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C73CC-8F1E-4679-8DE0-F4CFC136B36D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38395" y="4274344"/>
            <a:ext cx="2134822" cy="145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BED013-E366-4442-B4B9-1A002B3D72D5}"/>
              </a:ext>
            </a:extLst>
          </p:cNvPr>
          <p:cNvSpPr txBox="1"/>
          <p:nvPr/>
        </p:nvSpPr>
        <p:spPr>
          <a:xfrm>
            <a:off x="746192" y="4089678"/>
            <a:ext cx="149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splitter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AE151-DA95-4F76-8576-CEC7043AD6C2}"/>
              </a:ext>
            </a:extLst>
          </p:cNvPr>
          <p:cNvSpPr txBox="1"/>
          <p:nvPr/>
        </p:nvSpPr>
        <p:spPr>
          <a:xfrm>
            <a:off x="578928" y="3180446"/>
            <a:ext cx="15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inverter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37F2C3-B29F-42F1-9B1C-D4064FB7F260}"/>
              </a:ext>
            </a:extLst>
          </p:cNvPr>
          <p:cNvCxnSpPr>
            <a:cxnSpLocks/>
          </p:cNvCxnSpPr>
          <p:nvPr/>
        </p:nvCxnSpPr>
        <p:spPr>
          <a:xfrm>
            <a:off x="2111142" y="3344374"/>
            <a:ext cx="2116301" cy="3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661314-49FF-4DF6-9941-4FF73DD08C5D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413570" y="3613666"/>
            <a:ext cx="2262976" cy="1377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C870-D552-4FF8-A62A-1D1C835E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box schematic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B85239-AEFF-4DAB-8BB2-38BE5F63DC2A}"/>
              </a:ext>
            </a:extLst>
          </p:cNvPr>
          <p:cNvGrpSpPr/>
          <p:nvPr/>
        </p:nvGrpSpPr>
        <p:grpSpPr>
          <a:xfrm>
            <a:off x="467139" y="1027906"/>
            <a:ext cx="11732157" cy="5782689"/>
            <a:chOff x="467139" y="1027906"/>
            <a:chExt cx="11732157" cy="57826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9391A-5E2E-4AFD-A696-A4B9F3AC97E3}"/>
                </a:ext>
              </a:extLst>
            </p:cNvPr>
            <p:cNvGrpSpPr/>
            <p:nvPr/>
          </p:nvGrpSpPr>
          <p:grpSpPr>
            <a:xfrm>
              <a:off x="467139" y="1027906"/>
              <a:ext cx="10557401" cy="5515932"/>
              <a:chOff x="321365" y="1506022"/>
              <a:chExt cx="10557401" cy="551593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3ECD1D9-908E-4FBE-BB6F-2C56FA24EA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58957" y="1802296"/>
                <a:ext cx="9619809" cy="5055704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BA46FC-E9AD-4AC7-8585-BFFED3B43F73}"/>
                  </a:ext>
                </a:extLst>
              </p:cNvPr>
              <p:cNvSpPr txBox="1"/>
              <p:nvPr/>
            </p:nvSpPr>
            <p:spPr>
              <a:xfrm>
                <a:off x="321365" y="3538330"/>
                <a:ext cx="140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 to RX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FF9DE2-E7A9-442A-8318-DF65C1215CBF}"/>
                  </a:ext>
                </a:extLst>
              </p:cNvPr>
              <p:cNvSpPr txBox="1"/>
              <p:nvPr/>
            </p:nvSpPr>
            <p:spPr>
              <a:xfrm>
                <a:off x="7739269" y="1506022"/>
                <a:ext cx="880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Corner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26BC36-C0FC-44C3-A242-2E9CA7DEE5A2}"/>
                  </a:ext>
                </a:extLst>
              </p:cNvPr>
              <p:cNvSpPr txBox="1"/>
              <p:nvPr/>
            </p:nvSpPr>
            <p:spPr>
              <a:xfrm>
                <a:off x="6402365" y="5791200"/>
                <a:ext cx="2203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Delay line connection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853697-0F5A-476F-9636-58762713E1C0}"/>
                  </a:ext>
                </a:extLst>
              </p:cNvPr>
              <p:cNvSpPr txBox="1"/>
              <p:nvPr/>
            </p:nvSpPr>
            <p:spPr>
              <a:xfrm>
                <a:off x="4511078" y="3139034"/>
                <a:ext cx="1948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 Ohm, 0.3 dB attn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2ACF7-E72D-464B-92AD-14807ADEB134}"/>
                  </a:ext>
                </a:extLst>
              </p:cNvPr>
              <p:cNvSpPr txBox="1"/>
              <p:nvPr/>
            </p:nvSpPr>
            <p:spPr>
              <a:xfrm>
                <a:off x="1561978" y="3168998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(75 Ohm)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ECF48-ACC9-49AF-B8FB-59055B8CDE0F}"/>
                  </a:ext>
                </a:extLst>
              </p:cNvPr>
              <p:cNvSpPr txBox="1"/>
              <p:nvPr/>
            </p:nvSpPr>
            <p:spPr>
              <a:xfrm>
                <a:off x="2469807" y="3538330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(35 Ohm)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8B1C8-97BE-44C3-A947-2A6D471C7B69}"/>
                  </a:ext>
                </a:extLst>
              </p:cNvPr>
              <p:cNvSpPr txBox="1"/>
              <p:nvPr/>
            </p:nvSpPr>
            <p:spPr>
              <a:xfrm>
                <a:off x="4689460" y="4317040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150 Ohm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01C146-687D-4610-9E51-0E6F86563AD4}"/>
                  </a:ext>
                </a:extLst>
              </p:cNvPr>
              <p:cNvSpPr txBox="1"/>
              <p:nvPr/>
            </p:nvSpPr>
            <p:spPr>
              <a:xfrm>
                <a:off x="1219843" y="5277188"/>
                <a:ext cx="173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Impedance </a:t>
                </a:r>
                <a:r>
                  <a:rPr lang="en-US" dirty="0" err="1"/>
                  <a:t>Xfmr</a:t>
                </a:r>
                <a:endParaRPr lang="en-US" dirty="0"/>
              </a:p>
              <a:p>
                <a:r>
                  <a:rPr lang="en-US" dirty="0"/>
                  <a:t>7T/5T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5D8974-CA03-45C9-9430-67324A7320A9}"/>
                  </a:ext>
                </a:extLst>
              </p:cNvPr>
              <p:cNvSpPr txBox="1"/>
              <p:nvPr/>
            </p:nvSpPr>
            <p:spPr>
              <a:xfrm>
                <a:off x="3139661" y="5402995"/>
                <a:ext cx="15082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Power Splitter</a:t>
                </a:r>
              </a:p>
              <a:p>
                <a:r>
                  <a:rPr lang="en-US" dirty="0"/>
                  <a:t>7T/7T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DA8B09-D2B4-4D64-8206-5DD39B092CB9}"/>
                  </a:ext>
                </a:extLst>
              </p:cNvPr>
              <p:cNvSpPr txBox="1"/>
              <p:nvPr/>
            </p:nvSpPr>
            <p:spPr>
              <a:xfrm>
                <a:off x="4865341" y="6375623"/>
                <a:ext cx="15370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Phase Inverter</a:t>
                </a:r>
              </a:p>
              <a:p>
                <a:r>
                  <a:rPr lang="en-US" dirty="0"/>
                  <a:t>6T/6T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435F0E-E3CB-47B4-AE0C-2D8C351FCB6C}"/>
                </a:ext>
              </a:extLst>
            </p:cNvPr>
            <p:cNvSpPr txBox="1"/>
            <p:nvPr/>
          </p:nvSpPr>
          <p:spPr>
            <a:xfrm>
              <a:off x="8337085" y="6164264"/>
              <a:ext cx="3862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</a:t>
              </a:r>
              <a:r>
                <a:rPr lang="en-US" dirty="0" err="1"/>
                <a:t>xfmrs</a:t>
              </a:r>
              <a:r>
                <a:rPr lang="en-US" dirty="0"/>
                <a:t> use binocular cores</a:t>
              </a:r>
            </a:p>
            <a:p>
              <a:r>
                <a:rPr lang="en-US" dirty="0"/>
                <a:t>Fair-Rite 2873000202, Type 73 material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F9C619-573B-46B8-AD66-E2B1B02B7D3D}"/>
                </a:ext>
              </a:extLst>
            </p:cNvPr>
            <p:cNvSpPr txBox="1"/>
            <p:nvPr/>
          </p:nvSpPr>
          <p:spPr>
            <a:xfrm>
              <a:off x="9117496" y="4625009"/>
              <a:ext cx="2121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Relays are Panasonic</a:t>
              </a:r>
            </a:p>
            <a:p>
              <a:r>
                <a:rPr lang="en-US" dirty="0"/>
                <a:t>DS2Y-SM-DC12V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446DC-A84A-41A6-8D62-BEC931A743F1}"/>
                </a:ext>
              </a:extLst>
            </p:cNvPr>
            <p:cNvSpPr txBox="1"/>
            <p:nvPr/>
          </p:nvSpPr>
          <p:spPr>
            <a:xfrm>
              <a:off x="9042641" y="1027906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NW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F076CE-4C6D-47D0-A722-6D297E6E301B}"/>
                </a:ext>
              </a:extLst>
            </p:cNvPr>
            <p:cNvSpPr txBox="1"/>
            <p:nvPr/>
          </p:nvSpPr>
          <p:spPr>
            <a:xfrm>
              <a:off x="10152095" y="1077314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358944-2E24-4A7C-A3BC-2DDA39BEE5DD}"/>
              </a:ext>
            </a:extLst>
          </p:cNvPr>
          <p:cNvSpPr txBox="1"/>
          <p:nvPr/>
        </p:nvSpPr>
        <p:spPr>
          <a:xfrm>
            <a:off x="4705993" y="446062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(75 Ohm)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1A8FEC-3820-406A-B1CC-A993DFD572BF}"/>
              </a:ext>
            </a:extLst>
          </p:cNvPr>
          <p:cNvSpPr txBox="1"/>
          <p:nvPr/>
        </p:nvSpPr>
        <p:spPr>
          <a:xfrm>
            <a:off x="4869104" y="3191437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(75 Ohm)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9E49E4-32C9-4BF5-97EF-BA9ED1CC88F2}"/>
              </a:ext>
            </a:extLst>
          </p:cNvPr>
          <p:cNvSpPr txBox="1"/>
          <p:nvPr/>
        </p:nvSpPr>
        <p:spPr>
          <a:xfrm>
            <a:off x="6553834" y="3560769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Relay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9D5A7-4015-4328-ABB9-A40B8E44E546}"/>
              </a:ext>
            </a:extLst>
          </p:cNvPr>
          <p:cNvSpPr txBox="1"/>
          <p:nvPr/>
        </p:nvSpPr>
        <p:spPr>
          <a:xfrm>
            <a:off x="8450962" y="3373478"/>
            <a:ext cx="123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 Relay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3E418A-3180-418B-B82D-1CAFAF06BBD2}"/>
              </a:ext>
            </a:extLst>
          </p:cNvPr>
          <p:cNvSpPr txBox="1"/>
          <p:nvPr/>
        </p:nvSpPr>
        <p:spPr>
          <a:xfrm>
            <a:off x="1656522" y="1881809"/>
            <a:ext cx="199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(circuit impedance)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DD5E03-6239-4EB9-B5A5-BD01BB576138}"/>
              </a:ext>
            </a:extLst>
          </p:cNvPr>
          <p:cNvSpPr txBox="1"/>
          <p:nvPr/>
        </p:nvSpPr>
        <p:spPr>
          <a:xfrm>
            <a:off x="7113560" y="24939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CF9688-5B35-469B-B86C-1C73E1F6CE28}"/>
              </a:ext>
            </a:extLst>
          </p:cNvPr>
          <p:cNvSpPr txBox="1"/>
          <p:nvPr/>
        </p:nvSpPr>
        <p:spPr>
          <a:xfrm>
            <a:off x="8637585" y="247521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</a:t>
            </a:r>
          </a:p>
        </p:txBody>
      </p:sp>
    </p:spTree>
    <p:extLst>
      <p:ext uri="{BB962C8B-B14F-4D97-AF65-F5344CB8AC3E}">
        <p14:creationId xmlns:p14="http://schemas.microsoft.com/office/powerpoint/2010/main" val="115951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9833-25D3-446B-86AF-4E663DE9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249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Hi-tech direction controller using two SPDT switches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1757A-5542-4936-9258-5C094B57CE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2" y="1898374"/>
            <a:ext cx="6612835" cy="49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5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9C50-449A-4552-9083-692DD9C7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44 foot RG-6 delay line= 35.5 degrees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E2DD-24F4-4183-A89C-72BF2F93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491698"/>
            <a:ext cx="10747513" cy="53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06FC-52AC-4D2B-AD1B-150B6B79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box gives 143 degrees delay</a:t>
            </a:r>
            <a:br>
              <a:rPr lang="en-US" dirty="0"/>
            </a:br>
            <a:r>
              <a:rPr lang="en-US" sz="2800" dirty="0"/>
              <a:t> 0.1 dB greater loss in delay side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A0A4C-208F-4367-85C0-5FA273098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8" y="1624897"/>
            <a:ext cx="10724322" cy="5377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19CD0-E13F-4D37-8C25-2D936E52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6623"/>
            <a:ext cx="477967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3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E461-DB25-4659-BF2A-92C8242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EU Return Loss- In shack measurement is good for verifying both dipoles are being combined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B0F85-45F3-4710-89F4-3388A38A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9" y="1391479"/>
            <a:ext cx="10901123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D220-3159-406C-BD97-DD639B55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of 2 element verticals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3AE9-8864-421B-A6EE-CDEBCC10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Design</a:t>
            </a:r>
          </a:p>
          <a:p>
            <a:pPr lvl="1"/>
            <a:r>
              <a:rPr lang="en-US" dirty="0"/>
              <a:t>Array </a:t>
            </a:r>
          </a:p>
          <a:p>
            <a:pPr lvl="1"/>
            <a:r>
              <a:rPr lang="en-US" dirty="0"/>
              <a:t>Vertical elements</a:t>
            </a:r>
          </a:p>
          <a:p>
            <a:pPr lvl="1"/>
            <a:r>
              <a:rPr lang="en-US" dirty="0"/>
              <a:t>Phasing versus antenna pattern</a:t>
            </a:r>
          </a:p>
          <a:p>
            <a:pPr lvl="1"/>
            <a:r>
              <a:rPr lang="en-US" dirty="0"/>
              <a:t>Crossfire phasing</a:t>
            </a:r>
          </a:p>
          <a:p>
            <a:pPr marL="0" indent="0">
              <a:buNone/>
            </a:pPr>
            <a:r>
              <a:rPr lang="en-US" dirty="0"/>
              <a:t>Construction</a:t>
            </a:r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marL="0" indent="0">
              <a:buNone/>
            </a:pPr>
            <a:r>
              <a:rPr lang="en-US" dirty="0"/>
              <a:t>Future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Design was based on material from ON4UN’s </a:t>
            </a:r>
            <a:r>
              <a:rPr lang="en-US" i="1" u="sng" dirty="0"/>
              <a:t>Low Band </a:t>
            </a:r>
            <a:r>
              <a:rPr lang="en-US" i="1" u="sng" dirty="0" err="1"/>
              <a:t>Dxing</a:t>
            </a:r>
            <a:r>
              <a:rPr lang="en-US" i="1" dirty="0"/>
              <a:t>, W8JI’s website and the YCCC 9 circle array manual (W1FV).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8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D616-262C-4112-87FF-B05BCDD6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Rtn</a:t>
            </a:r>
            <a:r>
              <a:rPr lang="en-US" dirty="0"/>
              <a:t>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A0D33-2016-4FC7-948D-B9D90737D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2" y="1404730"/>
            <a:ext cx="10874695" cy="54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11E9-BF82-44D6-B2C6-D30EC06C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 </a:t>
            </a:r>
            <a:r>
              <a:rPr lang="en-US" dirty="0" err="1"/>
              <a:t>Rtn</a:t>
            </a:r>
            <a:r>
              <a:rPr lang="en-US" dirty="0"/>
              <a:t>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B8A14-3D7E-407F-8D83-ACBCF1CB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1395406"/>
            <a:ext cx="10893287" cy="54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3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8251-4270-4FAF-A45F-B3E30C83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Rtn</a:t>
            </a:r>
            <a:r>
              <a:rPr lang="en-US" dirty="0"/>
              <a:t>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6883A-3CF5-406F-ADE6-90AC56EB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1378226"/>
            <a:ext cx="10927549" cy="54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34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8BEB-4364-41FD-A552-EED910C9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AA0C-D656-414F-8553-40BE1336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Front-to-back varies from impressive (15 to 20 dB) to nominal (5 dB) with fading </a:t>
            </a:r>
          </a:p>
          <a:p>
            <a:pPr lvl="1"/>
            <a:r>
              <a:rPr lang="en-US" dirty="0"/>
              <a:t>Much better than the typical 6 to 12 dB with K9AY</a:t>
            </a:r>
          </a:p>
          <a:p>
            <a:r>
              <a:rPr lang="en-US" dirty="0"/>
              <a:t>Evaluation is subjective and difficult</a:t>
            </a:r>
          </a:p>
          <a:p>
            <a:r>
              <a:rPr lang="en-US" dirty="0"/>
              <a:t>Front-to-back isn’t really an issue for us on the west coast</a:t>
            </a:r>
          </a:p>
          <a:p>
            <a:pPr lvl="1"/>
            <a:r>
              <a:rPr lang="en-US" dirty="0"/>
              <a:t>RDF is most important but hardest to demonstrate</a:t>
            </a:r>
          </a:p>
          <a:p>
            <a:pPr lvl="1"/>
            <a:r>
              <a:rPr lang="en-US" dirty="0"/>
              <a:t>Good front-to-back is</a:t>
            </a:r>
            <a:r>
              <a:rPr lang="en-US" i="1" dirty="0"/>
              <a:t> reassuring</a:t>
            </a:r>
          </a:p>
          <a:p>
            <a:r>
              <a:rPr lang="en-US" dirty="0"/>
              <a:t>My experience with RX antennas indicates the 2 to 4 dB expected SNR improvement over the TX antenna is difficult to demonstrate most of the time</a:t>
            </a:r>
          </a:p>
          <a:p>
            <a:pPr lvl="1"/>
            <a:r>
              <a:rPr lang="en-US" dirty="0"/>
              <a:t>When noise pops up directivity can be a phenomenal help</a:t>
            </a:r>
          </a:p>
        </p:txBody>
      </p:sp>
    </p:spTree>
    <p:extLst>
      <p:ext uri="{BB962C8B-B14F-4D97-AF65-F5344CB8AC3E}">
        <p14:creationId xmlns:p14="http://schemas.microsoft.com/office/powerpoint/2010/main" val="1366420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D311-738A-4260-9089-0ACF3A6A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E1105-3736-432C-8CAF-D0601B38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button controller for direction control</a:t>
            </a:r>
          </a:p>
          <a:p>
            <a:r>
              <a:rPr lang="en-US" dirty="0"/>
              <a:t>Expand coverage to 80m</a:t>
            </a:r>
          </a:p>
          <a:p>
            <a:pPr lvl="1"/>
            <a:r>
              <a:rPr lang="en-US" dirty="0"/>
              <a:t>Dual band matching network may limit bandwidth</a:t>
            </a:r>
          </a:p>
          <a:p>
            <a:pPr lvl="1"/>
            <a:r>
              <a:rPr lang="en-US" dirty="0"/>
              <a:t>Diplexer driving parallel matching networks may be better option</a:t>
            </a:r>
          </a:p>
        </p:txBody>
      </p:sp>
    </p:spTree>
    <p:extLst>
      <p:ext uri="{BB962C8B-B14F-4D97-AF65-F5344CB8AC3E}">
        <p14:creationId xmlns:p14="http://schemas.microsoft.com/office/powerpoint/2010/main" val="3590081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00C3-060B-4C68-AC49-4979713D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90917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DA6E-3FC6-439D-97A7-5CAF067E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YCCC Choke (W1FV) is excellent for 160 and 80m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42923-F12E-42DE-9CE5-86EE494B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1420470"/>
            <a:ext cx="11184835" cy="5608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96F3D-1F8C-4DD2-A376-4CB46685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21" y="3273287"/>
            <a:ext cx="6129048" cy="305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18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7FDA-7072-46E1-91D0-9D7922A4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3" y="365125"/>
            <a:ext cx="11449874" cy="1325563"/>
          </a:xfrm>
        </p:spPr>
        <p:txBody>
          <a:bodyPr>
            <a:noAutofit/>
          </a:bodyPr>
          <a:lstStyle/>
          <a:p>
            <a:r>
              <a:rPr lang="en-US" sz="3600" dirty="0"/>
              <a:t>Calibration on corner antenna, NC end leads by 143 degrees</a:t>
            </a:r>
            <a:br>
              <a:rPr lang="en-US" sz="3600" dirty="0"/>
            </a:br>
            <a:r>
              <a:rPr lang="en-US" sz="2800" dirty="0"/>
              <a:t>Points SE in NC phase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6D50A-A970-4182-9BE6-CFEA8C3F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3" y="1593252"/>
            <a:ext cx="10840278" cy="54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0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8A18-1662-445D-929D-B8F83456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phase control box return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A7B4F-C244-41E1-9008-A4FC749F1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098157" cy="50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0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0776-AD09-4211-BC1E-8EB5A346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antenna of phase control box return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100F9-E2AD-4082-9A49-A6024D82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664184"/>
            <a:ext cx="10515600" cy="52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B6926-3A0C-48E1-AC73-3742E4F3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Delay is added in Antenna 2 feedline so that signals from left arrive at the combiner 180 degrees out of phase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711F6127-9D19-4D37-A96C-434CAB230A2C}"/>
              </a:ext>
            </a:extLst>
          </p:cNvPr>
          <p:cNvSpPr/>
          <p:nvPr/>
        </p:nvSpPr>
        <p:spPr>
          <a:xfrm rot="10800000">
            <a:off x="6910973" y="2703293"/>
            <a:ext cx="1151469" cy="36848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FEEC8E-B8F8-4DE1-95D9-975DE0C17048}"/>
              </a:ext>
            </a:extLst>
          </p:cNvPr>
          <p:cNvSpPr txBox="1"/>
          <p:nvPr/>
        </p:nvSpPr>
        <p:spPr>
          <a:xfrm>
            <a:off x="8244380" y="2634952"/>
            <a:ext cx="3592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Desired signal direction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8337E4-E549-44F7-BA31-556EF1DBF2D5}"/>
              </a:ext>
            </a:extLst>
          </p:cNvPr>
          <p:cNvGrpSpPr/>
          <p:nvPr/>
        </p:nvGrpSpPr>
        <p:grpSpPr>
          <a:xfrm>
            <a:off x="784861" y="1973930"/>
            <a:ext cx="6379629" cy="4169342"/>
            <a:chOff x="784861" y="1973930"/>
            <a:chExt cx="6379629" cy="416934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C55F96-6347-451C-ACA7-1E582A05C664}"/>
                </a:ext>
              </a:extLst>
            </p:cNvPr>
            <p:cNvGrpSpPr/>
            <p:nvPr/>
          </p:nvGrpSpPr>
          <p:grpSpPr>
            <a:xfrm>
              <a:off x="784861" y="1973930"/>
              <a:ext cx="5121965" cy="4169342"/>
              <a:chOff x="1531516" y="2113772"/>
              <a:chExt cx="5121965" cy="416934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5A1AD75-FE71-40F2-BD7B-B9F83A905FCD}"/>
                  </a:ext>
                </a:extLst>
              </p:cNvPr>
              <p:cNvGrpSpPr/>
              <p:nvPr/>
            </p:nvGrpSpPr>
            <p:grpSpPr>
              <a:xfrm>
                <a:off x="1531516" y="2113772"/>
                <a:ext cx="5121965" cy="4169342"/>
                <a:chOff x="3101009" y="2454966"/>
                <a:chExt cx="5121965" cy="4169342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EDED1C-25C9-4556-B07B-01BD2E110D59}"/>
                    </a:ext>
                  </a:extLst>
                </p:cNvPr>
                <p:cNvSpPr/>
                <p:nvPr/>
              </p:nvSpPr>
              <p:spPr>
                <a:xfrm>
                  <a:off x="5985011" y="4081669"/>
                  <a:ext cx="1131395" cy="52511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7DA04026-9708-49A1-A328-7ADD3D625E4C}"/>
                    </a:ext>
                  </a:extLst>
                </p:cNvPr>
                <p:cNvSpPr/>
                <p:nvPr/>
              </p:nvSpPr>
              <p:spPr>
                <a:xfrm rot="10800000">
                  <a:off x="3101009" y="2454966"/>
                  <a:ext cx="609600" cy="569843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6152AFD7-A81A-44A0-B8E0-8C56C533ED02}"/>
                    </a:ext>
                  </a:extLst>
                </p:cNvPr>
                <p:cNvSpPr/>
                <p:nvPr/>
              </p:nvSpPr>
              <p:spPr>
                <a:xfrm rot="10800000">
                  <a:off x="7613374" y="2454966"/>
                  <a:ext cx="609600" cy="569843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30EB4AC6-C763-4BCD-93F1-544557A2A83E}"/>
                    </a:ext>
                  </a:extLst>
                </p:cNvPr>
                <p:cNvCxnSpPr>
                  <a:stCxn id="5" idx="0"/>
                </p:cNvCxnSpPr>
                <p:nvPr/>
              </p:nvCxnSpPr>
              <p:spPr>
                <a:xfrm flipH="1">
                  <a:off x="3405808" y="3024809"/>
                  <a:ext cx="1" cy="1335156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7EC4AFD-3E44-4CF4-B0EA-EE3B58A52C84}"/>
                    </a:ext>
                  </a:extLst>
                </p:cNvPr>
                <p:cNvCxnSpPr/>
                <p:nvPr/>
              </p:nvCxnSpPr>
              <p:spPr>
                <a:xfrm flipH="1">
                  <a:off x="7938052" y="3024809"/>
                  <a:ext cx="1" cy="1335156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2645BBE-FF69-4D49-A336-6A98253498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05808" y="4359965"/>
                  <a:ext cx="1371600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77E5C69-7FD2-4738-A406-3E6CBE54A3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16417" y="4359965"/>
                  <a:ext cx="82163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B1E6F21-608C-44BC-9C05-884B65E81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77410" y="4359965"/>
                  <a:ext cx="10764" cy="66757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A601739-8003-40E1-8941-A98BDF701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48472" y="4373217"/>
                  <a:ext cx="8150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6DB5641-8328-4E2E-A43F-C16BEA7AA0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38947" y="4344226"/>
                  <a:ext cx="1" cy="683317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D50F1F9-3B74-40BA-8EAA-85F2EFA2C2B6}"/>
                    </a:ext>
                  </a:extLst>
                </p:cNvPr>
                <p:cNvSpPr txBox="1"/>
                <p:nvPr/>
              </p:nvSpPr>
              <p:spPr>
                <a:xfrm>
                  <a:off x="4232420" y="5040795"/>
                  <a:ext cx="14109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Combiner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EDC60F0-55E7-48BE-8BBD-1A1B2637C61E}"/>
                    </a:ext>
                  </a:extLst>
                </p:cNvPr>
                <p:cNvSpPr/>
                <p:nvPr/>
              </p:nvSpPr>
              <p:spPr>
                <a:xfrm>
                  <a:off x="4265553" y="5027543"/>
                  <a:ext cx="1410959" cy="52511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94D3771F-41DB-4A9B-BFBB-875899A44843}"/>
                    </a:ext>
                  </a:extLst>
                </p:cNvPr>
                <p:cNvCxnSpPr/>
                <p:nvPr/>
              </p:nvCxnSpPr>
              <p:spPr>
                <a:xfrm>
                  <a:off x="4971032" y="5552660"/>
                  <a:ext cx="0" cy="5565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A40887B-B872-44EA-9DEE-3F22E668CF67}"/>
                    </a:ext>
                  </a:extLst>
                </p:cNvPr>
                <p:cNvSpPr txBox="1"/>
                <p:nvPr/>
              </p:nvSpPr>
              <p:spPr>
                <a:xfrm>
                  <a:off x="6060731" y="4081669"/>
                  <a:ext cx="8794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Delay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82EB11E-26C8-42DC-A785-1046D5063937}"/>
                    </a:ext>
                  </a:extLst>
                </p:cNvPr>
                <p:cNvSpPr txBox="1"/>
                <p:nvPr/>
              </p:nvSpPr>
              <p:spPr>
                <a:xfrm>
                  <a:off x="4232420" y="6101088"/>
                  <a:ext cx="15922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Receiver</a:t>
                  </a:r>
                </a:p>
              </p:txBody>
            </p:sp>
          </p:grp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6B74D3B-7C04-41BA-A5B2-27FA856C56A1}"/>
                  </a:ext>
                </a:extLst>
              </p:cNvPr>
              <p:cNvCxnSpPr/>
              <p:nvPr/>
            </p:nvCxnSpPr>
            <p:spPr>
              <a:xfrm>
                <a:off x="2033516" y="2947916"/>
                <a:ext cx="40624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8D6A23-0598-46B8-B730-A8B39490B3DA}"/>
                  </a:ext>
                </a:extLst>
              </p:cNvPr>
              <p:cNvSpPr txBox="1"/>
              <p:nvPr/>
            </p:nvSpPr>
            <p:spPr>
              <a:xfrm>
                <a:off x="3050025" y="2590128"/>
                <a:ext cx="2029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Antenna separation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91DE32-BB2C-41B6-9DD4-31A79B9BE2B6}"/>
                </a:ext>
              </a:extLst>
            </p:cNvPr>
            <p:cNvSpPr txBox="1"/>
            <p:nvPr/>
          </p:nvSpPr>
          <p:spPr>
            <a:xfrm>
              <a:off x="6013021" y="2013681"/>
              <a:ext cx="1151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Antenna 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59ED2D4-845A-43B9-8C1F-72CE0DA22DB0}"/>
                </a:ext>
              </a:extLst>
            </p:cNvPr>
            <p:cNvSpPr txBox="1"/>
            <p:nvPr/>
          </p:nvSpPr>
          <p:spPr>
            <a:xfrm>
              <a:off x="1394461" y="2013681"/>
              <a:ext cx="1151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Antenna 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0B3496D-171E-4854-B55A-03ACA5CF3B11}"/>
              </a:ext>
            </a:extLst>
          </p:cNvPr>
          <p:cNvSpPr txBox="1"/>
          <p:nvPr/>
        </p:nvSpPr>
        <p:spPr>
          <a:xfrm>
            <a:off x="4945593" y="4236717"/>
            <a:ext cx="7246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-Delay is in feedline of antenna in the direction of receiving</a:t>
            </a:r>
          </a:p>
          <a:p>
            <a:r>
              <a:rPr lang="en-US" sz="2000" dirty="0"/>
              <a:t>-Close spaced arrays have lower output and are more critical for</a:t>
            </a:r>
          </a:p>
          <a:p>
            <a:r>
              <a:rPr lang="en-US" sz="2000" dirty="0"/>
              <a:t>phasing</a:t>
            </a:r>
          </a:p>
          <a:p>
            <a:r>
              <a:rPr lang="en-US" sz="2000" dirty="0"/>
              <a:t>- Example: Antenna separation of 45 degrees and phase delay </a:t>
            </a:r>
          </a:p>
          <a:p>
            <a:r>
              <a:rPr lang="en-US" sz="2000" dirty="0"/>
              <a:t>of 135 degrees gives 180 degrees difference at the combiner </a:t>
            </a:r>
          </a:p>
          <a:p>
            <a:r>
              <a:rPr lang="en-US" sz="2000" dirty="0"/>
              <a:t>for signals from the left, causing cancellation (at 0 degree elevation)</a:t>
            </a:r>
          </a:p>
          <a:p>
            <a:r>
              <a:rPr lang="en-US" sz="2000" dirty="0"/>
              <a:t>- We usually move the nulls up in elevation by increasing delay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77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3DEE-EBCC-473F-B4C4-4FD2382C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Corner antenna of phase control box return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B3A2D-34D4-43DD-98C1-0F7CCD24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1634645"/>
            <a:ext cx="10416209" cy="52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1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F565-E0C1-4F58-B6F5-05D6FA6A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dB isolation to unswitched antenna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D2DE1-8209-4750-8217-172D27A0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1686"/>
            <a:ext cx="10972800" cy="55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4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1213E54-44B7-4294-9099-21F1E35D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array at W6AYC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2796A-2B83-41FF-9FFF-82B5669FF9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01688"/>
            <a:ext cx="10515600" cy="52546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D60C49-7C32-4905-8CD1-64245F885C71}"/>
              </a:ext>
            </a:extLst>
          </p:cNvPr>
          <p:cNvGrpSpPr/>
          <p:nvPr/>
        </p:nvGrpSpPr>
        <p:grpSpPr>
          <a:xfrm>
            <a:off x="2358163" y="2039200"/>
            <a:ext cx="6657470" cy="3668601"/>
            <a:chOff x="2845114" y="2948605"/>
            <a:chExt cx="6657470" cy="366860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F258FD-2426-48FD-8F33-842F57380518}"/>
                </a:ext>
              </a:extLst>
            </p:cNvPr>
            <p:cNvGrpSpPr/>
            <p:nvPr/>
          </p:nvGrpSpPr>
          <p:grpSpPr>
            <a:xfrm>
              <a:off x="2845114" y="2948605"/>
              <a:ext cx="6657470" cy="3264500"/>
              <a:chOff x="3975652" y="2874570"/>
              <a:chExt cx="5796068" cy="245943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952A350-4DE0-4404-BC28-EDB959428F9F}"/>
                  </a:ext>
                </a:extLst>
              </p:cNvPr>
              <p:cNvSpPr/>
              <p:nvPr/>
            </p:nvSpPr>
            <p:spPr>
              <a:xfrm>
                <a:off x="3975652" y="2955234"/>
                <a:ext cx="357809" cy="33130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0DBCDFC-5703-432D-A8F7-96E8A5C87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17291" y="4992594"/>
                <a:ext cx="371888" cy="341406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35873F-BE32-43F4-A85E-ADC8C147C74E}"/>
                  </a:ext>
                </a:extLst>
              </p:cNvPr>
              <p:cNvSpPr/>
              <p:nvPr/>
            </p:nvSpPr>
            <p:spPr>
              <a:xfrm>
                <a:off x="8077199" y="3429000"/>
                <a:ext cx="357809" cy="33130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FB307E0-7C9A-41E6-8C01-F66E10C544C2}"/>
                  </a:ext>
                </a:extLst>
              </p:cNvPr>
              <p:cNvCxnSpPr/>
              <p:nvPr/>
            </p:nvCxnSpPr>
            <p:spPr>
              <a:xfrm>
                <a:off x="4333461" y="3286539"/>
                <a:ext cx="1483830" cy="170605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9D4C336-F9F5-47ED-8737-02E961267D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89179" y="3729473"/>
                <a:ext cx="1873939" cy="12945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AB3471-0850-4438-BBA3-710B07583349}"/>
                  </a:ext>
                </a:extLst>
              </p:cNvPr>
              <p:cNvSpPr txBox="1"/>
              <p:nvPr/>
            </p:nvSpPr>
            <p:spPr>
              <a:xfrm>
                <a:off x="4362494" y="2874570"/>
                <a:ext cx="1430091" cy="347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NW vertical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382146-6FBD-437C-A6C6-400AC1C6896E}"/>
                  </a:ext>
                </a:extLst>
              </p:cNvPr>
              <p:cNvSpPr txBox="1"/>
              <p:nvPr/>
            </p:nvSpPr>
            <p:spPr>
              <a:xfrm>
                <a:off x="8449089" y="3412492"/>
                <a:ext cx="1322631" cy="347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NE vertical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09CFD4-B05D-4667-AF09-C86EAFABAD7A}"/>
                  </a:ext>
                </a:extLst>
              </p:cNvPr>
              <p:cNvSpPr txBox="1"/>
              <p:nvPr/>
            </p:nvSpPr>
            <p:spPr>
              <a:xfrm>
                <a:off x="4015214" y="4155441"/>
                <a:ext cx="106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67 feet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FC8A32-FCC0-4150-8B03-E0981947B8BA}"/>
                  </a:ext>
                </a:extLst>
              </p:cNvPr>
              <p:cNvSpPr txBox="1"/>
              <p:nvPr/>
            </p:nvSpPr>
            <p:spPr>
              <a:xfrm>
                <a:off x="7126148" y="4360163"/>
                <a:ext cx="1060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60 feet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7F234A-3D77-47B3-BC55-5939349B1656}"/>
                </a:ext>
              </a:extLst>
            </p:cNvPr>
            <p:cNvSpPr txBox="1"/>
            <p:nvPr/>
          </p:nvSpPr>
          <p:spPr>
            <a:xfrm>
              <a:off x="4210462" y="6155541"/>
              <a:ext cx="2094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Corner vertical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0D079A6-124C-46E6-8758-07017D69F86B}"/>
              </a:ext>
            </a:extLst>
          </p:cNvPr>
          <p:cNvSpPr/>
          <p:nvPr/>
        </p:nvSpPr>
        <p:spPr>
          <a:xfrm>
            <a:off x="959587" y="5988674"/>
            <a:ext cx="10728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Array of 3 verticals, two used at a time (NW/SE and NE/SW)</a:t>
            </a:r>
          </a:p>
        </p:txBody>
      </p:sp>
    </p:spTree>
    <p:extLst>
      <p:ext uri="{BB962C8B-B14F-4D97-AF65-F5344CB8AC3E}">
        <p14:creationId xmlns:p14="http://schemas.microsoft.com/office/powerpoint/2010/main" val="110047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864FFF-78B5-479A-8812-1571C089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elements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D85D0-6914-4B8C-BD48-A83A793A8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99"/>
            <a:ext cx="10515600" cy="47324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Passive elements with umbrella loading wires ala W8JI chosen for simplicity and robustness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24 foot verticals with three 20 foot umbrella loading wires</a:t>
            </a:r>
          </a:p>
          <a:p>
            <a:pPr lvl="1"/>
            <a:r>
              <a:rPr lang="en-US" dirty="0"/>
              <a:t>Larger elements minimize sensitivity to surrounding objects</a:t>
            </a:r>
          </a:p>
          <a:p>
            <a:pPr lvl="1"/>
            <a:r>
              <a:rPr lang="en-US" dirty="0"/>
              <a:t>Large electrical size maximizes bandwidth</a:t>
            </a:r>
          </a:p>
          <a:p>
            <a:pPr lvl="1"/>
            <a:r>
              <a:rPr lang="en-US" dirty="0"/>
              <a:t>Umbrella wires guy the verticals</a:t>
            </a:r>
          </a:p>
          <a:p>
            <a:pPr marL="457200" lvl="1" indent="0">
              <a:buNone/>
            </a:pPr>
            <a:endParaRPr lang="en-US" sz="2000" i="1" dirty="0"/>
          </a:p>
          <a:p>
            <a:pPr marL="457200" lvl="1" indent="0">
              <a:buNone/>
            </a:pPr>
            <a:r>
              <a:rPr lang="en-US" sz="2000" i="1" dirty="0"/>
              <a:t>Earlier work showed short verticals to be very sensitive to surroundings. This is sometimes attributed to capacitance to surrounding objects. A better explanation is that the small capture area is overwhelmed by reradiation from local objects. Short verticals with high impedance amplifiers are great for clear pastures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66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C0930-DFAD-4EB7-9C37-9A1566283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7320" y="858398"/>
            <a:ext cx="3972341" cy="3696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D2E81-4F3A-4E0D-AC78-BFCCF413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2950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Simulation of vertical 24 foot element with three 20 foot umbrella wires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C93DD-3273-4C52-AB91-A938ADCC4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9" y="2293796"/>
            <a:ext cx="4565389" cy="2943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8B86A-E015-41AA-AAE6-C141EB4BFE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355" y="2270747"/>
            <a:ext cx="3482009" cy="300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FFAE9-ACB4-4EB2-AE8F-6B59D0BF46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991" y="4340087"/>
            <a:ext cx="3594671" cy="2517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B3518-9E42-435A-B62E-986FA1F58DD6}"/>
              </a:ext>
            </a:extLst>
          </p:cNvPr>
          <p:cNvSpPr txBox="1"/>
          <p:nvPr/>
        </p:nvSpPr>
        <p:spPr>
          <a:xfrm>
            <a:off x="327338" y="5374620"/>
            <a:ext cx="423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impedance is 0.8 –j 530 at 1.8 </a:t>
            </a:r>
            <a:r>
              <a:rPr lang="en-US" dirty="0" err="1"/>
              <a:t>MHz.</a:t>
            </a:r>
            <a:endParaRPr lang="en-US" dirty="0"/>
          </a:p>
          <a:p>
            <a:r>
              <a:rPr lang="en-US" dirty="0"/>
              <a:t>Imaginary part drops to -160 Ohms at 80m.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462D-5E6A-40E9-8E9D-0433ECA1C2B5}"/>
              </a:ext>
            </a:extLst>
          </p:cNvPr>
          <p:cNvSpPr txBox="1"/>
          <p:nvPr/>
        </p:nvSpPr>
        <p:spPr>
          <a:xfrm>
            <a:off x="5460544" y="6123543"/>
            <a:ext cx="447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Asymmetry of umbrella wires has little effect</a:t>
            </a:r>
          </a:p>
        </p:txBody>
      </p:sp>
    </p:spTree>
    <p:extLst>
      <p:ext uri="{BB962C8B-B14F-4D97-AF65-F5344CB8AC3E}">
        <p14:creationId xmlns:p14="http://schemas.microsoft.com/office/powerpoint/2010/main" val="41288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1AD7-77ED-49B7-A50C-8DE3D32A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Vertical elements will be matched to 75 Ohm RG-6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102D-3ABA-460A-9478-92D12221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Series inductor used to cancel –j530 Ohms plus a series resistor to match to 75 Ohms</a:t>
            </a:r>
          </a:p>
          <a:p>
            <a:pPr marL="0" indent="0">
              <a:buNone/>
            </a:pPr>
            <a:r>
              <a:rPr lang="en-US" dirty="0"/>
              <a:t>Resistive matching and 75 Ohm cable maximizes bandwidth</a:t>
            </a:r>
          </a:p>
          <a:p>
            <a:pPr lvl="1"/>
            <a:r>
              <a:rPr lang="en-US" dirty="0"/>
              <a:t>Output signal levels are high so resistive matching is tolerable</a:t>
            </a:r>
          </a:p>
          <a:p>
            <a:pPr lvl="1"/>
            <a:r>
              <a:rPr lang="en-US" dirty="0"/>
              <a:t>Mismatch causes amplitude and phase errors. ON4UN’s analysis indicates maximum voltage and phase errors of about 5% for VSWR=1.1 (26 dB return loss) and 10% for VSWR= 1.2 (21 dB return loss).</a:t>
            </a:r>
          </a:p>
          <a:p>
            <a:pPr lvl="1"/>
            <a:r>
              <a:rPr lang="en-US" dirty="0"/>
              <a:t>Voltage errors degrade null depth. Phase errors move the nulls around.</a:t>
            </a:r>
          </a:p>
        </p:txBody>
      </p:sp>
    </p:spTree>
    <p:extLst>
      <p:ext uri="{BB962C8B-B14F-4D97-AF65-F5344CB8AC3E}">
        <p14:creationId xmlns:p14="http://schemas.microsoft.com/office/powerpoint/2010/main" val="263513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3537A-0371-4162-8A67-AC39FE7D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672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DPDT direction relay places the delay in either feedline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55592-CE37-4C1B-93FE-BEF161DF6D2C}"/>
              </a:ext>
            </a:extLst>
          </p:cNvPr>
          <p:cNvSpPr/>
          <p:nvPr/>
        </p:nvSpPr>
        <p:spPr>
          <a:xfrm>
            <a:off x="5043378" y="4195743"/>
            <a:ext cx="1131395" cy="52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1FFF52B-7F5A-40D0-90AD-7442BC78A9A1}"/>
              </a:ext>
            </a:extLst>
          </p:cNvPr>
          <p:cNvSpPr/>
          <p:nvPr/>
        </p:nvSpPr>
        <p:spPr>
          <a:xfrm rot="10800000">
            <a:off x="784861" y="1973930"/>
            <a:ext cx="609600" cy="569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E1F8DC9-F36C-45C5-AA7E-CB407E80970B}"/>
              </a:ext>
            </a:extLst>
          </p:cNvPr>
          <p:cNvSpPr/>
          <p:nvPr/>
        </p:nvSpPr>
        <p:spPr>
          <a:xfrm rot="10800000">
            <a:off x="8560279" y="1973930"/>
            <a:ext cx="609600" cy="569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62AFC-E4E3-483D-8721-8C1B5D278775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1089660" y="2543773"/>
            <a:ext cx="1" cy="10974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79D6EE-3FF0-4046-A815-1825FAF3BED1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8865079" y="2543773"/>
            <a:ext cx="1" cy="112959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77422E-7A50-4A61-B3E4-4706CE3B97B7}"/>
              </a:ext>
            </a:extLst>
          </p:cNvPr>
          <p:cNvCxnSpPr>
            <a:cxnSpLocks/>
          </p:cNvCxnSpPr>
          <p:nvPr/>
        </p:nvCxnSpPr>
        <p:spPr>
          <a:xfrm flipH="1" flipV="1">
            <a:off x="1089661" y="3650535"/>
            <a:ext cx="4173941" cy="460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231A1A-1E34-46AB-8B17-B32C385C6581}"/>
              </a:ext>
            </a:extLst>
          </p:cNvPr>
          <p:cNvCxnSpPr>
            <a:cxnSpLocks/>
          </p:cNvCxnSpPr>
          <p:nvPr/>
        </p:nvCxnSpPr>
        <p:spPr>
          <a:xfrm>
            <a:off x="4628607" y="4055165"/>
            <a:ext cx="0" cy="11025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1299FC-ED66-4A30-B29F-B5BEE5C00FE1}"/>
              </a:ext>
            </a:extLst>
          </p:cNvPr>
          <p:cNvSpPr txBox="1"/>
          <p:nvPr/>
        </p:nvSpPr>
        <p:spPr>
          <a:xfrm>
            <a:off x="4337896" y="5170972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Combiner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9325E-A713-4C0E-AE79-919D4B2E0725}"/>
              </a:ext>
            </a:extLst>
          </p:cNvPr>
          <p:cNvSpPr/>
          <p:nvPr/>
        </p:nvSpPr>
        <p:spPr>
          <a:xfrm>
            <a:off x="4371029" y="5157720"/>
            <a:ext cx="1410959" cy="52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543E67-672B-4B1D-9255-C0F7ECF507C0}"/>
              </a:ext>
            </a:extLst>
          </p:cNvPr>
          <p:cNvCxnSpPr/>
          <p:nvPr/>
        </p:nvCxnSpPr>
        <p:spPr>
          <a:xfrm>
            <a:off x="5076508" y="5682837"/>
            <a:ext cx="0" cy="556593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695BFC5-B9F8-4502-B06C-79FD3B3689D5}"/>
              </a:ext>
            </a:extLst>
          </p:cNvPr>
          <p:cNvSpPr txBox="1"/>
          <p:nvPr/>
        </p:nvSpPr>
        <p:spPr>
          <a:xfrm>
            <a:off x="5147613" y="4216172"/>
            <a:ext cx="87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E217D7-B913-4590-B2E0-17E6842CB024}"/>
              </a:ext>
            </a:extLst>
          </p:cNvPr>
          <p:cNvSpPr txBox="1"/>
          <p:nvPr/>
        </p:nvSpPr>
        <p:spPr>
          <a:xfrm>
            <a:off x="4337896" y="6231265"/>
            <a:ext cx="159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Receiver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0DE923-17E5-4217-AA1D-14DC92894701}"/>
              </a:ext>
            </a:extLst>
          </p:cNvPr>
          <p:cNvCxnSpPr>
            <a:cxnSpLocks/>
          </p:cNvCxnSpPr>
          <p:nvPr/>
        </p:nvCxnSpPr>
        <p:spPr>
          <a:xfrm>
            <a:off x="1286861" y="2808074"/>
            <a:ext cx="7433069" cy="1154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11AAC9-D566-4E9F-9435-3F099A7F85D0}"/>
              </a:ext>
            </a:extLst>
          </p:cNvPr>
          <p:cNvSpPr txBox="1"/>
          <p:nvPr/>
        </p:nvSpPr>
        <p:spPr>
          <a:xfrm>
            <a:off x="3182036" y="2422653"/>
            <a:ext cx="346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Antenna separation (67 or 60 feet)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887D0-5D0E-4F19-B392-9135CCAEF17D}"/>
              </a:ext>
            </a:extLst>
          </p:cNvPr>
          <p:cNvSpPr txBox="1"/>
          <p:nvPr/>
        </p:nvSpPr>
        <p:spPr>
          <a:xfrm>
            <a:off x="9021265" y="2091828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Antenna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1C7FD-F42A-4F4B-8348-6493884DB943}"/>
              </a:ext>
            </a:extLst>
          </p:cNvPr>
          <p:cNvSpPr txBox="1"/>
          <p:nvPr/>
        </p:nvSpPr>
        <p:spPr>
          <a:xfrm>
            <a:off x="1394461" y="2013681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Antenna 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C71A3E-F3E0-4A56-8DD0-A6F0114C21B2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587349" y="3641239"/>
            <a:ext cx="0" cy="57493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E728BF-0BB1-4F85-877E-05970AD8AC40}"/>
              </a:ext>
            </a:extLst>
          </p:cNvPr>
          <p:cNvCxnSpPr/>
          <p:nvPr/>
        </p:nvCxnSpPr>
        <p:spPr>
          <a:xfrm flipV="1">
            <a:off x="5587349" y="3552799"/>
            <a:ext cx="321058" cy="1149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743217-8AD1-4A20-A4C1-77E8D9EDD8C1}"/>
              </a:ext>
            </a:extLst>
          </p:cNvPr>
          <p:cNvCxnSpPr>
            <a:cxnSpLocks/>
          </p:cNvCxnSpPr>
          <p:nvPr/>
        </p:nvCxnSpPr>
        <p:spPr>
          <a:xfrm flipH="1">
            <a:off x="5908407" y="3641239"/>
            <a:ext cx="2956672" cy="2650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2D07B9-1FBE-4672-BFAF-323DD650D25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609076" y="4720860"/>
            <a:ext cx="0" cy="4605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9459A82-5085-4442-BFA5-7E0F86142249}"/>
              </a:ext>
            </a:extLst>
          </p:cNvPr>
          <p:cNvCxnSpPr/>
          <p:nvPr/>
        </p:nvCxnSpPr>
        <p:spPr>
          <a:xfrm flipV="1">
            <a:off x="4626227" y="3947492"/>
            <a:ext cx="321058" cy="1149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120A69-F838-44F9-92A6-82479E69D164}"/>
              </a:ext>
            </a:extLst>
          </p:cNvPr>
          <p:cNvCxnSpPr>
            <a:cxnSpLocks/>
          </p:cNvCxnSpPr>
          <p:nvPr/>
        </p:nvCxnSpPr>
        <p:spPr>
          <a:xfrm>
            <a:off x="5263602" y="3667744"/>
            <a:ext cx="0" cy="3157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CF0265A-1061-4C48-A730-8A6229EFCFDA}"/>
              </a:ext>
            </a:extLst>
          </p:cNvPr>
          <p:cNvCxnSpPr>
            <a:cxnSpLocks/>
          </p:cNvCxnSpPr>
          <p:nvPr/>
        </p:nvCxnSpPr>
        <p:spPr>
          <a:xfrm flipH="1">
            <a:off x="5028567" y="3989047"/>
            <a:ext cx="253669" cy="18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6A0FC0F-5957-4ABE-BFBA-46E945C2DA15}"/>
              </a:ext>
            </a:extLst>
          </p:cNvPr>
          <p:cNvCxnSpPr>
            <a:cxnSpLocks/>
          </p:cNvCxnSpPr>
          <p:nvPr/>
        </p:nvCxnSpPr>
        <p:spPr>
          <a:xfrm flipH="1">
            <a:off x="4082603" y="3989047"/>
            <a:ext cx="39600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BC4CE90-9F5F-4FF6-9873-1EB476353EEB}"/>
              </a:ext>
            </a:extLst>
          </p:cNvPr>
          <p:cNvCxnSpPr>
            <a:cxnSpLocks/>
          </p:cNvCxnSpPr>
          <p:nvPr/>
        </p:nvCxnSpPr>
        <p:spPr>
          <a:xfrm flipH="1">
            <a:off x="4070910" y="3825619"/>
            <a:ext cx="1088" cy="1783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C50E55C-2721-49CB-BB18-27C1507279B8}"/>
              </a:ext>
            </a:extLst>
          </p:cNvPr>
          <p:cNvCxnSpPr>
            <a:cxnSpLocks/>
          </p:cNvCxnSpPr>
          <p:nvPr/>
        </p:nvCxnSpPr>
        <p:spPr>
          <a:xfrm>
            <a:off x="6481870" y="3247450"/>
            <a:ext cx="0" cy="39378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4D6D845-F46A-4DA1-B584-CE7EB89D9532}"/>
              </a:ext>
            </a:extLst>
          </p:cNvPr>
          <p:cNvCxnSpPr>
            <a:cxnSpLocks/>
          </p:cNvCxnSpPr>
          <p:nvPr/>
        </p:nvCxnSpPr>
        <p:spPr>
          <a:xfrm flipH="1">
            <a:off x="4082603" y="3247450"/>
            <a:ext cx="23992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81C0159-670C-4D9A-9ED6-9994A74CAE73}"/>
              </a:ext>
            </a:extLst>
          </p:cNvPr>
          <p:cNvSpPr txBox="1"/>
          <p:nvPr/>
        </p:nvSpPr>
        <p:spPr>
          <a:xfrm>
            <a:off x="6828597" y="3702620"/>
            <a:ext cx="234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Feedline length 69 feet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DD2686-A761-4D24-B998-FA4E49578BE2}"/>
              </a:ext>
            </a:extLst>
          </p:cNvPr>
          <p:cNvSpPr txBox="1"/>
          <p:nvPr/>
        </p:nvSpPr>
        <p:spPr>
          <a:xfrm>
            <a:off x="1124846" y="3696621"/>
            <a:ext cx="234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Feedline length 69 feet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416099-0F14-4458-93CF-EF0E3E6D79B4}"/>
              </a:ext>
            </a:extLst>
          </p:cNvPr>
          <p:cNvCxnSpPr>
            <a:cxnSpLocks/>
          </p:cNvCxnSpPr>
          <p:nvPr/>
        </p:nvCxnSpPr>
        <p:spPr>
          <a:xfrm>
            <a:off x="4730401" y="3429000"/>
            <a:ext cx="1051587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5A2EE4A-D4EB-40EE-A3FD-DD0261C1155B}"/>
              </a:ext>
            </a:extLst>
          </p:cNvPr>
          <p:cNvCxnSpPr>
            <a:cxnSpLocks/>
          </p:cNvCxnSpPr>
          <p:nvPr/>
        </p:nvCxnSpPr>
        <p:spPr>
          <a:xfrm flipV="1">
            <a:off x="4709898" y="3467609"/>
            <a:ext cx="0" cy="4798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>
            <a:extLst>
              <a:ext uri="{FF2B5EF4-FFF2-40B4-BE49-F238E27FC236}">
                <a16:creationId xmlns:a16="http://schemas.microsoft.com/office/drawing/2014/main" id="{51AAA549-57C3-4D54-92E3-036FF385CD61}"/>
              </a:ext>
            </a:extLst>
          </p:cNvPr>
          <p:cNvSpPr/>
          <p:nvPr/>
        </p:nvSpPr>
        <p:spPr>
          <a:xfrm rot="11060651">
            <a:off x="3866589" y="3466378"/>
            <a:ext cx="410818" cy="369332"/>
          </a:xfrm>
          <a:prstGeom prst="arc">
            <a:avLst>
              <a:gd name="adj1" fmla="val 16185339"/>
              <a:gd name="adj2" fmla="val 50757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AECAA52-B2E4-4F14-B3D9-286D47AC03A8}"/>
              </a:ext>
            </a:extLst>
          </p:cNvPr>
          <p:cNvCxnSpPr>
            <a:cxnSpLocks/>
          </p:cNvCxnSpPr>
          <p:nvPr/>
        </p:nvCxnSpPr>
        <p:spPr>
          <a:xfrm flipH="1">
            <a:off x="4082602" y="3248409"/>
            <a:ext cx="1600" cy="219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9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47578</TotalTime>
  <Words>1418</Words>
  <Application>Microsoft Office PowerPoint</Application>
  <PresentationFormat>Widescreen</PresentationFormat>
  <Paragraphs>233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2 element receive array for 160m at W6AYC</vt:lpstr>
      <vt:lpstr>Tradeoffs</vt:lpstr>
      <vt:lpstr>Array of 2 element verticals</vt:lpstr>
      <vt:lpstr>Delay is added in Antenna 2 feedline so that signals from left arrive at the combiner 180 degrees out of phase</vt:lpstr>
      <vt:lpstr>Layout of array at W6AYC</vt:lpstr>
      <vt:lpstr>Vertical elements</vt:lpstr>
      <vt:lpstr>Simulation of vertical 24 foot element with three 20 foot umbrella wires </vt:lpstr>
      <vt:lpstr>Vertical elements will be matched to 75 Ohm RG-6</vt:lpstr>
      <vt:lpstr>A DPDT direction relay places the delay in either feedline</vt:lpstr>
      <vt:lpstr>Optimum delay is 145 degrees- good for 67 and 60 foot spacing</vt:lpstr>
      <vt:lpstr>Little change in nulls between 60 and 67 feet spacing </vt:lpstr>
      <vt:lpstr>Pattern is still good on 80m</vt:lpstr>
      <vt:lpstr>RDF gets better with increasing phase Front beam narrows but rear lobes increase</vt:lpstr>
      <vt:lpstr>Antenna control</vt:lpstr>
      <vt:lpstr>Cross-fire phasing compensates for spacing between antennas allowing multiband operation</vt:lpstr>
      <vt:lpstr>Construction- Vertical elements</vt:lpstr>
      <vt:lpstr>NW vert measured input impedance, -j477 Ohms</vt:lpstr>
      <vt:lpstr>Center vert measured input impedance, -j426 Ohms</vt:lpstr>
      <vt:lpstr>NE vert measured input impedance, -j436 Ohms</vt:lpstr>
      <vt:lpstr>Inductor using powdered iron cores 41T, T106-1, Q=50 </vt:lpstr>
      <vt:lpstr>Matching network</vt:lpstr>
      <vt:lpstr>Return loss of verticals is better than 10 dB (VSWR=2) over 150 kHz </vt:lpstr>
      <vt:lpstr>Phase controller box</vt:lpstr>
      <vt:lpstr>Controller is built on perf board</vt:lpstr>
      <vt:lpstr>Phase box schematic</vt:lpstr>
      <vt:lpstr>Hi-tech direction controller using two SPDT switches</vt:lpstr>
      <vt:lpstr>44 foot RG-6 delay line= 35.5 degrees</vt:lpstr>
      <vt:lpstr>Phase box gives 143 degrees delay  0.1 dB greater loss in delay side</vt:lpstr>
      <vt:lpstr>EU Return Loss- In shack measurement is good for verifying both dipoles are being combined</vt:lpstr>
      <vt:lpstr>SE Rtn Loss</vt:lpstr>
      <vt:lpstr>JA Rtn Loss</vt:lpstr>
      <vt:lpstr>SE Rtn Loss</vt:lpstr>
      <vt:lpstr>Results and thoughts</vt:lpstr>
      <vt:lpstr>Future work</vt:lpstr>
      <vt:lpstr>Appendix</vt:lpstr>
      <vt:lpstr>YCCC Choke (W1FV) is excellent for 160 and 80m </vt:lpstr>
      <vt:lpstr>Calibration on corner antenna, NC end leads by 143 degrees Points SE in NC phase</vt:lpstr>
      <vt:lpstr>Output of phase control box return loss</vt:lpstr>
      <vt:lpstr>Leg antenna of phase control box return loss</vt:lpstr>
      <vt:lpstr>Corner antenna of phase control box return loss</vt:lpstr>
      <vt:lpstr>50 dB isolation to unswitched antenna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169</cp:revision>
  <dcterms:created xsi:type="dcterms:W3CDTF">2019-11-20T04:30:29Z</dcterms:created>
  <dcterms:modified xsi:type="dcterms:W3CDTF">2020-01-29T05:39:25Z</dcterms:modified>
</cp:coreProperties>
</file>