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94" r:id="rId7"/>
    <p:sldId id="295" r:id="rId8"/>
    <p:sldId id="297" r:id="rId9"/>
    <p:sldId id="298" r:id="rId10"/>
    <p:sldId id="272" r:id="rId11"/>
    <p:sldId id="262" r:id="rId12"/>
    <p:sldId id="267" r:id="rId13"/>
    <p:sldId id="268" r:id="rId14"/>
    <p:sldId id="271" r:id="rId15"/>
    <p:sldId id="275" r:id="rId16"/>
    <p:sldId id="273" r:id="rId17"/>
    <p:sldId id="282" r:id="rId18"/>
    <p:sldId id="283" r:id="rId19"/>
    <p:sldId id="274" r:id="rId20"/>
    <p:sldId id="285" r:id="rId21"/>
    <p:sldId id="289" r:id="rId22"/>
    <p:sldId id="290" r:id="rId23"/>
    <p:sldId id="291" r:id="rId24"/>
    <p:sldId id="292" r:id="rId25"/>
    <p:sldId id="293" r:id="rId26"/>
    <p:sldId id="296" r:id="rId27"/>
    <p:sldId id="306" r:id="rId28"/>
    <p:sldId id="305" r:id="rId29"/>
    <p:sldId id="301" r:id="rId30"/>
    <p:sldId id="302" r:id="rId31"/>
    <p:sldId id="300" r:id="rId32"/>
    <p:sldId id="303" r:id="rId33"/>
    <p:sldId id="299" r:id="rId34"/>
    <p:sldId id="304" r:id="rId3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Purden" initials="GP" lastIdx="2" clrIdx="0">
    <p:extLst>
      <p:ext uri="{19B8F6BF-5375-455C-9EA6-DF929625EA0E}">
        <p15:presenceInfo xmlns:p15="http://schemas.microsoft.com/office/powerpoint/2012/main" userId="ab96a04cf55608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BD0D-7434-4DCB-9DB4-E036AC455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3D2D5-39FF-4B31-8FC8-32E377E1C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B416-BC85-4A9F-927E-480483B6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342BB-E9A4-4357-96D7-0B8813DF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8A02-004F-4F02-B35A-8099AE29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B3F2-3A8C-4817-99AE-BEE96608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BB7A4-3057-493B-A2DE-5E9DC1AE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094F-07D4-4626-805D-09D593B5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A1534-BD95-4AA2-9AE0-0064DABE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77960-C92C-4521-8E29-0F847C86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F8E8F-AE21-4A49-A0D7-365591F58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6EC25-BE23-40EE-A1AD-285B7608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BAFC-D674-412C-AA25-70A4C247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75EF0-9A06-4098-BBBC-A33E2E2F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98B1-F358-4960-B9FA-2CA9E30E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753B-BC4E-42E7-BD74-32EFC637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E76F-0DC8-4309-8B35-6F669D9B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CEC6-B5BE-4089-BA9E-D9803F25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EF86D-CB63-4722-BA75-EB8EE1E6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AE0B-CB51-4B83-9C38-B83A1108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C795-2E7D-4B3E-967C-A43B0A97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5EEB2-57F0-40E0-9094-82DBDAE6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BCB8-B08C-45B6-AD70-271B1CFE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64A6-80FE-4F3B-885B-DC0C8162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BFCB3-3615-46EF-9BD1-0D0E2736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6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A4C5-75BF-4E01-9EC1-B44D443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4F19-2719-4A77-9385-8BA285605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31ED5-44F7-4AC8-A0CE-29CA434E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714AA-ED1E-4A08-B0BE-96799E9F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36C6-34BF-4469-80EE-2CC263E5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42DA4-AB0F-45F3-8340-B56D9C9B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86C4-91B2-4865-89EF-F646A0DE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79CE8-D9AA-48F1-9A34-E14F558AD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DA0F-C9F5-4B70-80B9-BD2C078D1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A14C4-DEE6-4913-B65F-A8C525A50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C4E9F-4A2B-4513-884C-E43100DCA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CBD16-FBA3-4613-9744-1DDC82E9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2A181-E065-432F-AE4D-352C75EE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42528-1233-4516-A993-F46C2143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EE1D-98C7-4304-B433-29701BA8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C18EAD-2E0C-4572-85F8-18ECC931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F1097-31C6-4836-A143-5DBF60FB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AB502-BFD0-4B4C-B942-961CAAC7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4929F-4B0F-4A77-A831-71ACD4D3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B9AD7-558B-43DE-9138-FCEF3B3B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9C978-3544-4F2E-A1B3-AF80CDE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0C27-5537-4754-AA58-47414AC8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1AE6-57E2-46DC-8EB5-698CEE48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DA2E-EB7C-4040-A508-8C683A1C9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7B942-0093-4322-9678-1C4A3B0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99C2F-5B5A-4F0F-B317-DA27AD77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C2E92-923C-4E8D-B051-BD0E7A77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973E-4552-4CD3-8475-3C882895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9DEEA-A84D-4276-91ED-E0BF54DAD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2EA8F-599C-434D-99E2-21D31C64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9980-0F01-4E72-B732-F9AE6DD3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A2717-5177-4B47-9334-1C583E1B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AA299-B348-4387-B95D-E3181174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E74E-F300-4D99-87A5-30DBCE9E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B2EDF-E0DD-4484-A617-E5046C3B3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149C-9229-4F18-9959-63E0299B5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003D-EF1E-4EC3-BD82-E0745F2BF5D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1B283-40F6-42D3-A3B5-AB8C1679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D91E2-902D-425E-85FE-D8B52DEC0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BABD-1468-4EB5-8D5E-B0200FEE8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0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85F992-D841-4421-844D-A9228D7B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efficiency vertical for 7, 14 and 21 MHz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D2B51-7BDB-48B0-8330-A3F93D56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2nd antenna for SO2R operation</a:t>
            </a:r>
          </a:p>
          <a:p>
            <a:r>
              <a:rPr lang="en-US" dirty="0"/>
              <a:t>Vertical polarization to increase isolation to primary (beam) antennas</a:t>
            </a:r>
          </a:p>
          <a:p>
            <a:r>
              <a:rPr lang="en-US" dirty="0"/>
              <a:t>Omni pattern for quick QSO’s without rotating beam</a:t>
            </a:r>
          </a:p>
          <a:p>
            <a:r>
              <a:rPr lang="en-US" dirty="0"/>
              <a:t>Radiation angles below 15-20 degrees needed (from statistics in HAFTA)</a:t>
            </a:r>
          </a:p>
          <a:p>
            <a:r>
              <a:rPr lang="en-US" dirty="0"/>
              <a:t>Rather than use a 15m trap, operate as a quasi 5/8 wavelength improving gain by several dB</a:t>
            </a:r>
          </a:p>
        </p:txBody>
      </p:sp>
    </p:spTree>
    <p:extLst>
      <p:ext uri="{BB962C8B-B14F-4D97-AF65-F5344CB8AC3E}">
        <p14:creationId xmlns:p14="http://schemas.microsoft.com/office/powerpoint/2010/main" val="6265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D6335A-D17E-4BCB-B510-8DA650DF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details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672ED-AFAD-4572-8528-1381B497E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84" y="1541695"/>
            <a:ext cx="11215414" cy="3424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EF5A2-2F0C-49F1-8A39-8C4C1A121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7" y="5143287"/>
            <a:ext cx="8809279" cy="1742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E46A3-E910-4B27-89F1-292A302FD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798" y="5018824"/>
            <a:ext cx="2926080" cy="17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D438-2749-4560-8B90-6457BEAD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Simulation with perfect ground shows trap loss &lt;0.2 dB for Q= 200 inductor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4EE06-910A-4E4E-B3D5-82D476863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862" y="1690688"/>
            <a:ext cx="10974058" cy="51673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08100B-3269-44F0-91FA-B858BC4AB246}"/>
              </a:ext>
            </a:extLst>
          </p:cNvPr>
          <p:cNvCxnSpPr>
            <a:cxnSpLocks/>
          </p:cNvCxnSpPr>
          <p:nvPr/>
        </p:nvCxnSpPr>
        <p:spPr>
          <a:xfrm flipH="1">
            <a:off x="11170920" y="4909625"/>
            <a:ext cx="102108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9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FF24-E715-43B9-BAB4-7C8436FF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result using a 1 </a:t>
            </a:r>
            <a:r>
              <a:rPr lang="en-US" dirty="0" err="1"/>
              <a:t>uH</a:t>
            </a:r>
            <a:r>
              <a:rPr lang="en-US" dirty="0"/>
              <a:t> Hairpin (20m)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89931-AAB1-4360-8A80-3BED040B53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061" y="1578124"/>
            <a:ext cx="9925878" cy="52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7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2B1A-1E4D-4523-9562-0620710D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40 and 15m simulated result with 1 </a:t>
            </a:r>
            <a:r>
              <a:rPr lang="en-US" sz="4000" dirty="0" err="1"/>
              <a:t>uH</a:t>
            </a:r>
            <a:r>
              <a:rPr lang="en-US" sz="4000" dirty="0"/>
              <a:t> Hairpin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B4C98-3FDB-46CA-8512-019D1E1F8B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18" y="1757086"/>
            <a:ext cx="5100914" cy="5100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5C0A4-FBE0-4509-8622-FA5D006960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822" y="1687236"/>
            <a:ext cx="5100913" cy="51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1FD58-5B9E-4E52-8F14-1EE564E7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built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7761C-66B4-47A7-8E7F-7730DF2F7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7’ 4” to tee</a:t>
            </a:r>
          </a:p>
          <a:p>
            <a:r>
              <a:rPr lang="en-US" dirty="0"/>
              <a:t>Tee to coil 20” </a:t>
            </a:r>
          </a:p>
          <a:p>
            <a:r>
              <a:rPr lang="en-US" dirty="0"/>
              <a:t>Length 27.5’ adjustable to 31’</a:t>
            </a:r>
          </a:p>
        </p:txBody>
      </p:sp>
    </p:spTree>
    <p:extLst>
      <p:ext uri="{BB962C8B-B14F-4D97-AF65-F5344CB8AC3E}">
        <p14:creationId xmlns:p14="http://schemas.microsoft.com/office/powerpoint/2010/main" val="29544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CAB0E-A804-416C-98B0-8BD62ED9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 adjusted for 13.78 MHz (2.0 </a:t>
            </a:r>
            <a:r>
              <a:rPr lang="en-US" dirty="0" err="1"/>
              <a:t>uH</a:t>
            </a:r>
            <a:r>
              <a:rPr lang="en-US" dirty="0"/>
              <a:t>, 67 pF)</a:t>
            </a:r>
            <a:br>
              <a:rPr lang="en-US" dirty="0"/>
            </a:br>
            <a:r>
              <a:rPr lang="en-US" sz="3200" dirty="0"/>
              <a:t>Resonance below band minimizes losses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05626-832E-4D82-80D8-E601F4971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63200" cy="5196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CBE8A-1703-42C4-BEBC-54323AF3D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877" y="1821677"/>
            <a:ext cx="3432517" cy="43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3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F2519-BD24-4F32-97FA-C203B57A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rules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0C1A1F-52E7-4334-B71A-D3D3157F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Shortening stubs raises 15m impedance and primarily 20m frequency</a:t>
            </a:r>
          </a:p>
          <a:p>
            <a:r>
              <a:rPr lang="en-US" dirty="0"/>
              <a:t>5.5 to 6 foot optimum stub length</a:t>
            </a:r>
          </a:p>
          <a:p>
            <a:r>
              <a:rPr lang="en-US" dirty="0"/>
              <a:t>Length= 27 feet, longer lowers 21 MHz real part but becomes inductive</a:t>
            </a:r>
          </a:p>
        </p:txBody>
      </p:sp>
    </p:spTree>
    <p:extLst>
      <p:ext uri="{BB962C8B-B14F-4D97-AF65-F5344CB8AC3E}">
        <p14:creationId xmlns:p14="http://schemas.microsoft.com/office/powerpoint/2010/main" val="1625157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BC86-EF73-48CE-B6A2-933E0F0D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Antenna mounted to ground stake for initial tuning</a:t>
            </a:r>
            <a:br>
              <a:rPr lang="en-US" dirty="0"/>
            </a:br>
            <a:r>
              <a:rPr lang="en-US" sz="3200" dirty="0"/>
              <a:t>68 inch stubs, 15 to 25 Ohm ground loss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0A7FD-19EE-4DB2-B3B1-1A9A6AFF98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04448" cy="5167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411FD8-0359-4B5E-8841-D88D95054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593" y="1690689"/>
            <a:ext cx="384140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CAB0-9493-4792-9429-3CB72979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68 inch stubs- should hairpin match OK with lower ground losses of roof mounting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41D7D-908E-4F4A-B2F9-21A0C3236B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044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2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7BC992-6786-4F89-9660-9EF0C333854F}"/>
              </a:ext>
            </a:extLst>
          </p:cNvPr>
          <p:cNvSpPr/>
          <p:nvPr/>
        </p:nvSpPr>
        <p:spPr>
          <a:xfrm>
            <a:off x="7928846" y="4641555"/>
            <a:ext cx="3882684" cy="745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BE327A-BDD1-4CC5-A0B2-E012B711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Will roof mounting affect low angle lobes?</a:t>
            </a:r>
            <a:br>
              <a:rPr lang="en-US" sz="4000" dirty="0"/>
            </a:br>
            <a:r>
              <a:rPr lang="en-US" sz="2700" dirty="0"/>
              <a:t>Vertical raised to 15 feet improves 20m slightly while 15m degrades slightly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D35C1-F7FB-4633-8773-413D06128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914" y="1798863"/>
            <a:ext cx="5854862" cy="5059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51324-4518-43CF-AEB3-29093C7F0816}"/>
              </a:ext>
            </a:extLst>
          </p:cNvPr>
          <p:cNvSpPr txBox="1"/>
          <p:nvPr/>
        </p:nvSpPr>
        <p:spPr>
          <a:xfrm>
            <a:off x="7958296" y="4740812"/>
            <a:ext cx="385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K9YC’s study of raising HF verticals </a:t>
            </a:r>
          </a:p>
          <a:p>
            <a:r>
              <a:rPr lang="en-US" dirty="0"/>
              <a:t>above ground</a:t>
            </a:r>
          </a:p>
        </p:txBody>
      </p:sp>
    </p:spTree>
    <p:extLst>
      <p:ext uri="{BB962C8B-B14F-4D97-AF65-F5344CB8AC3E}">
        <p14:creationId xmlns:p14="http://schemas.microsoft.com/office/powerpoint/2010/main" val="39586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7B2280-5511-4DC4-8110-F27604F0F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1" y="2160104"/>
            <a:ext cx="5431969" cy="4693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81A1C-5382-48D7-A2C4-CE8E3959CE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4914"/>
            <a:ext cx="5854598" cy="50589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685CF1-05EE-4EDA-97FE-E468FAA2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 foot vertical at 7 and 21 MHz</a:t>
            </a:r>
            <a:br>
              <a:rPr lang="en-US" dirty="0"/>
            </a:br>
            <a:r>
              <a:rPr lang="en-US" sz="3600" dirty="0"/>
              <a:t>21 MHz has less ground loss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E1C1D-2C2B-40D1-9411-196627DAEA2D}"/>
              </a:ext>
            </a:extLst>
          </p:cNvPr>
          <p:cNvSpPr txBox="1"/>
          <p:nvPr/>
        </p:nvSpPr>
        <p:spPr>
          <a:xfrm>
            <a:off x="7350278" y="1471748"/>
            <a:ext cx="415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¼ wavelength vertical for 21 MHz (11.5 ft) </a:t>
            </a:r>
          </a:p>
          <a:p>
            <a:pPr algn="ctr"/>
            <a:r>
              <a:rPr lang="en-US" dirty="0"/>
              <a:t>-1.4 </a:t>
            </a:r>
            <a:r>
              <a:rPr lang="en-US" dirty="0" err="1"/>
              <a:t>dBi</a:t>
            </a:r>
            <a:r>
              <a:rPr lang="en-US" dirty="0"/>
              <a:t> gain at 15 degrees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10E21-690A-4198-8B4C-D72002E72C6D}"/>
              </a:ext>
            </a:extLst>
          </p:cNvPr>
          <p:cNvSpPr txBox="1"/>
          <p:nvPr/>
        </p:nvSpPr>
        <p:spPr>
          <a:xfrm>
            <a:off x="1064142" y="5140979"/>
            <a:ext cx="419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34 ft vertical has 1.0 </a:t>
            </a:r>
            <a:r>
              <a:rPr lang="en-US" dirty="0" err="1"/>
              <a:t>dBi</a:t>
            </a:r>
            <a:r>
              <a:rPr lang="en-US" dirty="0"/>
              <a:t> gain at 15 degrees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EB433-5AA0-48A9-9E28-075FC93FC6EC}"/>
              </a:ext>
            </a:extLst>
          </p:cNvPr>
          <p:cNvSpPr txBox="1"/>
          <p:nvPr/>
        </p:nvSpPr>
        <p:spPr>
          <a:xfrm>
            <a:off x="3534070" y="266403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 MHz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9297A-6970-46C0-9759-9CD741767CB9}"/>
              </a:ext>
            </a:extLst>
          </p:cNvPr>
          <p:cNvSpPr txBox="1"/>
          <p:nvPr/>
        </p:nvSpPr>
        <p:spPr>
          <a:xfrm>
            <a:off x="3392542" y="32443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MHz</a:t>
            </a:r>
          </a:p>
        </p:txBody>
      </p:sp>
    </p:spTree>
    <p:extLst>
      <p:ext uri="{BB962C8B-B14F-4D97-AF65-F5344CB8AC3E}">
        <p14:creationId xmlns:p14="http://schemas.microsoft.com/office/powerpoint/2010/main" val="264497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114D-E0B9-4936-89FC-D88C4630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 mounted antenna</a:t>
            </a:r>
            <a:br>
              <a:rPr lang="en-US" dirty="0"/>
            </a:br>
            <a:r>
              <a:rPr lang="en-US" sz="3200" dirty="0"/>
              <a:t>Real part is 33 Ohms on 40 and 20m (measured at feed point)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39F48-BA25-4C29-960E-61A8635F8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04450" cy="5167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7ACA5-4220-4192-A06C-460E395A6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6714" y="1814732"/>
            <a:ext cx="2053883" cy="43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92EC-F8B5-46EC-8C6E-689C8A35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1.5 </a:t>
            </a:r>
            <a:r>
              <a:rPr lang="en-US" dirty="0" err="1"/>
              <a:t>uH</a:t>
            </a:r>
            <a:r>
              <a:rPr lang="en-US" dirty="0"/>
              <a:t> Hairpin added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574A2-4CCE-462C-96A9-80CD90845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63200" cy="51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9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647F-18B6-47B2-AF73-CE326F3F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loss measured in shack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28484-E1A4-4C78-A038-155EEF6532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044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26AC-9832-42D0-A084-D26D0CB9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40m return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12C90-3576-44A8-B442-BD95A83EEA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4766"/>
            <a:ext cx="10387818" cy="52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612A-0E01-4A50-8F62-5C4DE7A3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20m return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7E37C-631C-4A7A-BC0B-F9FC7023BF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11618" cy="51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FD5FD-C167-448D-A840-4D50315B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15m return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336B5-3DF6-48EB-B5F2-F43EA55ABF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8" y="1765280"/>
            <a:ext cx="10155701" cy="50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2F380-0248-4E6E-8755-185F7AF6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93F13-15ED-42F7-835C-11C77DDD8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Antenna is easy to match on 40 and 20m</a:t>
            </a:r>
          </a:p>
          <a:p>
            <a:r>
              <a:rPr lang="en-US" dirty="0"/>
              <a:t>It’s a struggle to get 21 MHz real part less than 100 Ohms </a:t>
            </a:r>
          </a:p>
          <a:p>
            <a:pPr lvl="1"/>
            <a:r>
              <a:rPr lang="en-US" dirty="0"/>
              <a:t>VSWR=2 is easily handled by radio and amplifier antenna tuners</a:t>
            </a:r>
          </a:p>
          <a:p>
            <a:pPr lvl="1"/>
            <a:r>
              <a:rPr lang="en-US" dirty="0"/>
              <a:t>Additional loss due to VSWR in 75 feet of RG-8 is about 0.1 dB</a:t>
            </a:r>
          </a:p>
          <a:p>
            <a:r>
              <a:rPr lang="en-US" dirty="0"/>
              <a:t>On-air performance seems fine</a:t>
            </a:r>
          </a:p>
          <a:p>
            <a:pPr lvl="1"/>
            <a:r>
              <a:rPr lang="en-US" dirty="0"/>
              <a:t>Typically 1 to 2 S-units down from beam at 60 feet</a:t>
            </a:r>
          </a:p>
          <a:p>
            <a:pPr lvl="1"/>
            <a:r>
              <a:rPr lang="en-US" dirty="0"/>
              <a:t>Less than 1 S-unit at low angles on 40m (Europe)</a:t>
            </a:r>
          </a:p>
          <a:p>
            <a:pPr lvl="1"/>
            <a:r>
              <a:rPr lang="en-US" dirty="0"/>
              <a:t>Always better than operating off back or sides of beam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17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700C-35A8-47C6-BCAF-D8F27140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6EB9-54A7-4291-B5B3-ADD5534E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measurements</a:t>
            </a:r>
          </a:p>
        </p:txBody>
      </p:sp>
    </p:spTree>
    <p:extLst>
      <p:ext uri="{BB962C8B-B14F-4D97-AF65-F5344CB8AC3E}">
        <p14:creationId xmlns:p14="http://schemas.microsoft.com/office/powerpoint/2010/main" val="325213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8034-FCDC-4212-BBFE-89E9C6A7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measuring coils with VNA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BFAC-1BE8-4A8E-9F1A-AFB79A5F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measurement methods using VNA</a:t>
            </a:r>
          </a:p>
          <a:p>
            <a:pPr lvl="1"/>
            <a:r>
              <a:rPr lang="en-US" dirty="0"/>
              <a:t>S21 method is more accurate for high impedances</a:t>
            </a:r>
          </a:p>
          <a:p>
            <a:pPr lvl="1"/>
            <a:r>
              <a:rPr lang="en-US" dirty="0"/>
              <a:t>S11 method is better for impedances around 50 Ohms</a:t>
            </a:r>
          </a:p>
          <a:p>
            <a:pPr lvl="1"/>
            <a:r>
              <a:rPr lang="en-US" dirty="0"/>
              <a:t>Shunt-thru method is better for low impedances</a:t>
            </a:r>
          </a:p>
          <a:p>
            <a:r>
              <a:rPr lang="en-US" dirty="0"/>
              <a:t>S11 and S22 methods give similar results for inductance measurement</a:t>
            </a:r>
          </a:p>
          <a:p>
            <a:r>
              <a:rPr lang="en-US" dirty="0"/>
              <a:t>Q measurement is best done with shunt-thru resonator method due to low resistance (ESR)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9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E7D3-EAB3-4C77-A602-BAA922FB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measured using S21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BF4B1-E578-4A5B-9AAC-F9D374C7CE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55936"/>
            <a:ext cx="10373751" cy="5202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FB328-C0A7-40CA-96CF-58E791CC4B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3811" y="2247241"/>
            <a:ext cx="448056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1FB3-C17E-4982-8091-5686A8D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34 foot vertical at 7, 14 and 21 MHz</a:t>
            </a:r>
            <a:br>
              <a:rPr lang="en-US" dirty="0"/>
            </a:br>
            <a:r>
              <a:rPr lang="en-US" sz="3200" dirty="0"/>
              <a:t>Note increased efficiency at 21 MHz in far right column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E551C-0D91-44A3-B88D-29A22B5F9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410" y="1795669"/>
            <a:ext cx="10576374" cy="50623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A76FDA1-502D-4CBF-8268-F5D45BD02BD0}"/>
              </a:ext>
            </a:extLst>
          </p:cNvPr>
          <p:cNvCxnSpPr/>
          <p:nvPr/>
        </p:nvCxnSpPr>
        <p:spPr>
          <a:xfrm>
            <a:off x="5683348" y="1533378"/>
            <a:ext cx="5373858" cy="44172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85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8EBB-FEB4-499C-83F6-B1C6A948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Resonated with 67 pF, S21method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8CCE2-8E10-4EDD-8886-E113065126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84804"/>
            <a:ext cx="10515600" cy="52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9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0742-24A4-445B-A395-65B6579A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measured using S11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A9830-0787-453D-B6A0-930EE38C9E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304449" cy="5167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353D64-0FA0-40E1-9211-0C6303EA2C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987" y="2658793"/>
            <a:ext cx="4698609" cy="35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08C5-5FC3-4D75-ABBF-3AD4A5E1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Resonated with 67 pF, S11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F6E6F-740E-442D-92E2-EEF8ECF8C2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84804"/>
            <a:ext cx="10515600" cy="52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77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4EA3-D69B-40F2-B129-CA7DD076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of resonator Q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309E0-01A1-4C63-AF2C-FD188B2D1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381" y="2011680"/>
            <a:ext cx="4451103" cy="2198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EE3B8-0598-459F-B1D3-3D4EFCC43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32" y="2011680"/>
            <a:ext cx="5994141" cy="27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3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D079-B134-469C-B049-59E05F0D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Q= 175</a:t>
            </a:r>
            <a:br>
              <a:rPr lang="en-US" dirty="0"/>
            </a:br>
            <a:r>
              <a:rPr lang="en-US" sz="3200" dirty="0"/>
              <a:t>(assuming Q of ceramic capacitor is &gt;&gt; than Q of inductor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0463-C006-47E0-B918-4DDA1A5C2A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84804"/>
            <a:ext cx="10515600" cy="5273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5C4E7-F99C-46F1-9852-3EE1C54E8E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80861" y="2346570"/>
            <a:ext cx="4326208" cy="3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056B-FCE7-428B-B8EE-CE74DECC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 21 MHz efficiency of a vertical monopole increases with height from 24 to 34 feet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A4E5C-9706-43AD-A9B1-4071CD3297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00" y="1815549"/>
            <a:ext cx="11725010" cy="50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7CB7-9C96-4CFC-A063-F58F3043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59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Radiation pattern of vertical monopole at 21 MHz</a:t>
            </a:r>
            <a:br>
              <a:rPr lang="en-US" sz="4000" dirty="0"/>
            </a:br>
            <a:r>
              <a:rPr lang="en-US" sz="4000" dirty="0"/>
              <a:t>l= 24,27,30, 33 and 36 feet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6BDF6-5543-4CA2-B6E2-ADABF07025D0}"/>
              </a:ext>
            </a:extLst>
          </p:cNvPr>
          <p:cNvSpPr txBox="1"/>
          <p:nvPr/>
        </p:nvSpPr>
        <p:spPr>
          <a:xfrm>
            <a:off x="6747496" y="2266938"/>
            <a:ext cx="503753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Low angle radiation (15 degrees)peaks</a:t>
            </a:r>
          </a:p>
          <a:p>
            <a:r>
              <a:rPr lang="en-US" sz="2400" dirty="0"/>
              <a:t>at 2.5 </a:t>
            </a:r>
            <a:r>
              <a:rPr lang="en-US" sz="2400" dirty="0" err="1"/>
              <a:t>dBi</a:t>
            </a:r>
            <a:r>
              <a:rPr lang="en-US" sz="2400" dirty="0"/>
              <a:t> around 30 feet in length and </a:t>
            </a:r>
          </a:p>
          <a:p>
            <a:r>
              <a:rPr lang="en-US" sz="2400" dirty="0"/>
              <a:t>then decreases rapidly as power shifts </a:t>
            </a:r>
          </a:p>
          <a:p>
            <a:r>
              <a:rPr lang="en-US" sz="2400" dirty="0"/>
              <a:t>to higher lobes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59BDD-0919-44D0-A1E3-F31047F89D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86" y="1690688"/>
            <a:ext cx="5980051" cy="5167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BF982-DE32-4F28-BA97-DD3854DF3EEA}"/>
              </a:ext>
            </a:extLst>
          </p:cNvPr>
          <p:cNvSpPr txBox="1"/>
          <p:nvPr/>
        </p:nvSpPr>
        <p:spPr>
          <a:xfrm>
            <a:off x="5786460" y="342900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ft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098924-E0A8-4A83-A9D1-3633BB489282}"/>
              </a:ext>
            </a:extLst>
          </p:cNvPr>
          <p:cNvCxnSpPr>
            <a:stCxn id="3" idx="1"/>
          </p:cNvCxnSpPr>
          <p:nvPr/>
        </p:nvCxnSpPr>
        <p:spPr>
          <a:xfrm flipH="1">
            <a:off x="5430129" y="3613666"/>
            <a:ext cx="356331" cy="128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46D535-517A-4A77-9F80-D1D5961829C4}"/>
              </a:ext>
            </a:extLst>
          </p:cNvPr>
          <p:cNvSpPr txBox="1"/>
          <p:nvPr/>
        </p:nvSpPr>
        <p:spPr>
          <a:xfrm>
            <a:off x="5608294" y="226693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 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E39AEC-EC6F-4952-B8C8-864589157BB1}"/>
              </a:ext>
            </a:extLst>
          </p:cNvPr>
          <p:cNvCxnSpPr>
            <a:cxnSpLocks/>
          </p:cNvCxnSpPr>
          <p:nvPr/>
        </p:nvCxnSpPr>
        <p:spPr>
          <a:xfrm flipH="1">
            <a:off x="5064369" y="2471923"/>
            <a:ext cx="576700" cy="196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F2ECA7-6665-4F3D-96E0-AFF01A415622}"/>
              </a:ext>
            </a:extLst>
          </p:cNvPr>
          <p:cNvCxnSpPr>
            <a:cxnSpLocks/>
          </p:cNvCxnSpPr>
          <p:nvPr/>
        </p:nvCxnSpPr>
        <p:spPr>
          <a:xfrm flipH="1">
            <a:off x="5125279" y="2852750"/>
            <a:ext cx="515790" cy="1205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5B7FE0-36B3-4AE2-BF93-4C6C53061691}"/>
              </a:ext>
            </a:extLst>
          </p:cNvPr>
          <p:cNvSpPr txBox="1"/>
          <p:nvPr/>
        </p:nvSpPr>
        <p:spPr>
          <a:xfrm>
            <a:off x="5650346" y="269468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 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3E9FC-650B-4429-918A-A74AB871EA11}"/>
              </a:ext>
            </a:extLst>
          </p:cNvPr>
          <p:cNvSpPr txBox="1"/>
          <p:nvPr/>
        </p:nvSpPr>
        <p:spPr>
          <a:xfrm>
            <a:off x="4167464" y="3677836"/>
            <a:ext cx="61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 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C9FD0-CD7B-42BB-A0F0-E5B4E7E0AFC1}"/>
              </a:ext>
            </a:extLst>
          </p:cNvPr>
          <p:cNvSpPr txBox="1"/>
          <p:nvPr/>
        </p:nvSpPr>
        <p:spPr>
          <a:xfrm>
            <a:off x="4142960" y="337267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 ft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C16C44-C4E8-4BD2-960F-535A2014CF10}"/>
              </a:ext>
            </a:extLst>
          </p:cNvPr>
          <p:cNvCxnSpPr>
            <a:cxnSpLocks/>
          </p:cNvCxnSpPr>
          <p:nvPr/>
        </p:nvCxnSpPr>
        <p:spPr>
          <a:xfrm flipH="1" flipV="1">
            <a:off x="4054987" y="3184515"/>
            <a:ext cx="136984" cy="333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517C72-B430-4507-BD03-CE5687318495}"/>
              </a:ext>
            </a:extLst>
          </p:cNvPr>
          <p:cNvCxnSpPr>
            <a:cxnSpLocks/>
          </p:cNvCxnSpPr>
          <p:nvPr/>
        </p:nvCxnSpPr>
        <p:spPr>
          <a:xfrm flipV="1">
            <a:off x="4710343" y="3677836"/>
            <a:ext cx="501727" cy="120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5EBA-CD5B-43E1-973E-1E453DCA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DC88-E657-4EE2-B053-5524D9AB1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Challenge: Make 15 meter radiation pattern more like a 5/8 wave antenna by lowering physical height of current maximum while maintaining low enough feed-point impedance to match antenna on all three bands with one matching network</a:t>
            </a:r>
          </a:p>
          <a:p>
            <a:endParaRPr lang="en-US" dirty="0"/>
          </a:p>
          <a:p>
            <a:r>
              <a:rPr lang="en-US" dirty="0"/>
              <a:t>Solution: Single 20m trap. Adding top loading below trap lowers height of 15m current peak while lowering feed-point impedance. Top loading is highly efficient for 20m radiator and has minimal effect on 40m.</a:t>
            </a:r>
          </a:p>
        </p:txBody>
      </p:sp>
    </p:spTree>
    <p:extLst>
      <p:ext uri="{BB962C8B-B14F-4D97-AF65-F5344CB8AC3E}">
        <p14:creationId xmlns:p14="http://schemas.microsoft.com/office/powerpoint/2010/main" val="385719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54BF-CA56-4BAE-A3A5-6FD29182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27.5 foot high efficiency vertical for 7, 14 and 21 MHz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694C04-BC5D-4B07-96B3-A288BD429C89}"/>
              </a:ext>
            </a:extLst>
          </p:cNvPr>
          <p:cNvGrpSpPr/>
          <p:nvPr/>
        </p:nvGrpSpPr>
        <p:grpSpPr>
          <a:xfrm>
            <a:off x="3066358" y="1738760"/>
            <a:ext cx="5975247" cy="4404972"/>
            <a:chOff x="4268431" y="1938116"/>
            <a:chExt cx="5975247" cy="44049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C1234C-2872-4EF9-A85C-BB099E606E8C}"/>
                </a:ext>
              </a:extLst>
            </p:cNvPr>
            <p:cNvSpPr txBox="1"/>
            <p:nvPr/>
          </p:nvSpPr>
          <p:spPr>
            <a:xfrm>
              <a:off x="9449871" y="4949264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7.5 ft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6ABA1D-7114-4E6B-8551-604062BA57CE}"/>
                </a:ext>
              </a:extLst>
            </p:cNvPr>
            <p:cNvSpPr txBox="1"/>
            <p:nvPr/>
          </p:nvSpPr>
          <p:spPr>
            <a:xfrm>
              <a:off x="4268431" y="5973756"/>
              <a:ext cx="1276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(5.5 ft long)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F3F24F-ED12-4CD3-AB7A-55C64C116975}"/>
                </a:ext>
              </a:extLst>
            </p:cNvPr>
            <p:cNvSpPr txBox="1"/>
            <p:nvPr/>
          </p:nvSpPr>
          <p:spPr>
            <a:xfrm>
              <a:off x="9449871" y="4406074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9.0 ft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9A250C-43B5-457D-9DF3-06BDB90CB526}"/>
                </a:ext>
              </a:extLst>
            </p:cNvPr>
            <p:cNvSpPr txBox="1"/>
            <p:nvPr/>
          </p:nvSpPr>
          <p:spPr>
            <a:xfrm>
              <a:off x="9449871" y="1938116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27.5 ft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6BE20E-F8C3-465D-A702-AA0A334B76BE}"/>
              </a:ext>
            </a:extLst>
          </p:cNvPr>
          <p:cNvCxnSpPr/>
          <p:nvPr/>
        </p:nvCxnSpPr>
        <p:spPr>
          <a:xfrm>
            <a:off x="6111240" y="1896017"/>
            <a:ext cx="0" cy="41921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C79433-C25F-4AB3-AE5A-DC0EB0564E0D}"/>
              </a:ext>
            </a:extLst>
          </p:cNvPr>
          <p:cNvCxnSpPr>
            <a:cxnSpLocks/>
          </p:cNvCxnSpPr>
          <p:nvPr/>
        </p:nvCxnSpPr>
        <p:spPr>
          <a:xfrm flipH="1">
            <a:off x="5202702" y="4981208"/>
            <a:ext cx="1817076" cy="117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AC6668A-044B-49FD-A723-8F42F729E83E}"/>
              </a:ext>
            </a:extLst>
          </p:cNvPr>
          <p:cNvSpPr/>
          <p:nvPr/>
        </p:nvSpPr>
        <p:spPr>
          <a:xfrm>
            <a:off x="5963529" y="4255527"/>
            <a:ext cx="295421" cy="346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AE79D6-2769-4F06-84E1-2EF731827EA7}"/>
              </a:ext>
            </a:extLst>
          </p:cNvPr>
          <p:cNvSpPr txBox="1"/>
          <p:nvPr/>
        </p:nvSpPr>
        <p:spPr>
          <a:xfrm>
            <a:off x="5482799" y="6108852"/>
            <a:ext cx="113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Feedpoint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B31EB-5788-4D56-B69D-2AABD169BD9A}"/>
              </a:ext>
            </a:extLst>
          </p:cNvPr>
          <p:cNvSpPr txBox="1"/>
          <p:nvPr/>
        </p:nvSpPr>
        <p:spPr>
          <a:xfrm>
            <a:off x="4033192" y="3633987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 trap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F18E84-AE46-4B33-AAF2-2CF5C572AE70}"/>
              </a:ext>
            </a:extLst>
          </p:cNvPr>
          <p:cNvCxnSpPr>
            <a:endCxn id="15" idx="1"/>
          </p:cNvCxnSpPr>
          <p:nvPr/>
        </p:nvCxnSpPr>
        <p:spPr>
          <a:xfrm>
            <a:off x="5008098" y="3992103"/>
            <a:ext cx="955431" cy="436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C37F5D-4713-460C-A755-2D0C7DD76806}"/>
              </a:ext>
            </a:extLst>
          </p:cNvPr>
          <p:cNvSpPr txBox="1"/>
          <p:nvPr/>
        </p:nvSpPr>
        <p:spPr>
          <a:xfrm>
            <a:off x="2476314" y="5446820"/>
            <a:ext cx="226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 top loading stubs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EFB4EC-28F8-4368-A8BA-7AB5255EFD75}"/>
              </a:ext>
            </a:extLst>
          </p:cNvPr>
          <p:cNvCxnSpPr>
            <a:cxnSpLocks/>
          </p:cNvCxnSpPr>
          <p:nvPr/>
        </p:nvCxnSpPr>
        <p:spPr>
          <a:xfrm flipV="1">
            <a:off x="4637152" y="5119240"/>
            <a:ext cx="667886" cy="425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471634-9F83-479B-8CA8-87BE34ABC6DA}"/>
              </a:ext>
            </a:extLst>
          </p:cNvPr>
          <p:cNvCxnSpPr/>
          <p:nvPr/>
        </p:nvCxnSpPr>
        <p:spPr>
          <a:xfrm>
            <a:off x="6615738" y="1896017"/>
            <a:ext cx="1632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567AC5-D45E-4F17-8E80-CCAA0B23615E}"/>
              </a:ext>
            </a:extLst>
          </p:cNvPr>
          <p:cNvCxnSpPr/>
          <p:nvPr/>
        </p:nvCxnSpPr>
        <p:spPr>
          <a:xfrm>
            <a:off x="6615738" y="4414053"/>
            <a:ext cx="1632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4DCF7D-EFDA-4739-98AC-F9E966786DEC}"/>
              </a:ext>
            </a:extLst>
          </p:cNvPr>
          <p:cNvCxnSpPr>
            <a:cxnSpLocks/>
          </p:cNvCxnSpPr>
          <p:nvPr/>
        </p:nvCxnSpPr>
        <p:spPr>
          <a:xfrm>
            <a:off x="7292526" y="4992931"/>
            <a:ext cx="8526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47AF88-C320-4BA5-B3D2-E741A2049238}"/>
              </a:ext>
            </a:extLst>
          </p:cNvPr>
          <p:cNvCxnSpPr/>
          <p:nvPr/>
        </p:nvCxnSpPr>
        <p:spPr>
          <a:xfrm>
            <a:off x="6615738" y="6143732"/>
            <a:ext cx="1632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F1C0605-A990-4B21-BA12-7044F25FA5D2}"/>
              </a:ext>
            </a:extLst>
          </p:cNvPr>
          <p:cNvSpPr txBox="1"/>
          <p:nvPr/>
        </p:nvSpPr>
        <p:spPr>
          <a:xfrm>
            <a:off x="8401528" y="5903523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ft</a:t>
            </a:r>
          </a:p>
        </p:txBody>
      </p:sp>
    </p:spTree>
    <p:extLst>
      <p:ext uri="{BB962C8B-B14F-4D97-AF65-F5344CB8AC3E}">
        <p14:creationId xmlns:p14="http://schemas.microsoft.com/office/powerpoint/2010/main" val="242973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D992-0BC3-4B6D-9940-7295F0AA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methodology and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CD39-DDB6-427E-9556-D5E76C8D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Recycle tee bar from old Force 12 vertical dipole for first section to loading stubs (7.4 feet long)</a:t>
            </a:r>
          </a:p>
          <a:p>
            <a:r>
              <a:rPr lang="en-US" dirty="0"/>
              <a:t>Design for 30 to 70 Ohms capacitive reactance at resonance on 20 and 40m. Use hairpin matching of the approximately 30 Ohm real part</a:t>
            </a:r>
          </a:p>
          <a:p>
            <a:r>
              <a:rPr lang="en-US" dirty="0"/>
              <a:t>Test antenna  affixed to a ground stake allowing ease of tuning</a:t>
            </a:r>
          </a:p>
          <a:p>
            <a:pPr lvl="1"/>
            <a:r>
              <a:rPr lang="en-US" dirty="0"/>
              <a:t>Account for 20 to 30 Ohm ground loss</a:t>
            </a:r>
          </a:p>
          <a:p>
            <a:pPr lvl="1"/>
            <a:r>
              <a:rPr lang="en-US" dirty="0"/>
              <a:t>Resonances will be unaffected</a:t>
            </a:r>
          </a:p>
          <a:p>
            <a:r>
              <a:rPr lang="en-US" dirty="0"/>
              <a:t>Install on roof with hairpin and final tune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2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BFE3-055B-4B46-9051-728D0F35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7 and 14 MHz gain is -1.4 </a:t>
            </a:r>
            <a:r>
              <a:rPr lang="en-US" sz="3600" dirty="0" err="1"/>
              <a:t>dBi</a:t>
            </a:r>
            <a:r>
              <a:rPr lang="en-US" sz="3600" dirty="0"/>
              <a:t>, 21 MHz gain is +2.6 </a:t>
            </a:r>
            <a:r>
              <a:rPr lang="en-US" sz="3600" dirty="0" err="1"/>
              <a:t>dBi</a:t>
            </a:r>
            <a:r>
              <a:rPr lang="en-US" sz="3600" dirty="0"/>
              <a:t> at 15 degrees elevation over poor ground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6357FC-2BCC-417E-A502-3096E18D9AFE}"/>
              </a:ext>
            </a:extLst>
          </p:cNvPr>
          <p:cNvGrpSpPr/>
          <p:nvPr/>
        </p:nvGrpSpPr>
        <p:grpSpPr>
          <a:xfrm>
            <a:off x="4640512" y="1787464"/>
            <a:ext cx="7450261" cy="5070536"/>
            <a:chOff x="3022728" y="1787464"/>
            <a:chExt cx="7450261" cy="50705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22E500-1BFE-4262-8134-779ACF69A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2728" y="1787464"/>
              <a:ext cx="5868054" cy="507053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848468-0932-4ED3-B946-D74A21291253}"/>
                </a:ext>
              </a:extLst>
            </p:cNvPr>
            <p:cNvSpPr txBox="1"/>
            <p:nvPr/>
          </p:nvSpPr>
          <p:spPr>
            <a:xfrm>
              <a:off x="9340948" y="3615397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21 MHz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D28836-E472-4C6E-A798-C61FD188DCA4}"/>
                </a:ext>
              </a:extLst>
            </p:cNvPr>
            <p:cNvSpPr txBox="1"/>
            <p:nvPr/>
          </p:nvSpPr>
          <p:spPr>
            <a:xfrm>
              <a:off x="9340948" y="4473526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7, 14 MHz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414E1F-3FD0-40B6-AE66-D57391B2CF84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7948246" y="3800063"/>
              <a:ext cx="13927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E92CE91-66CC-47CA-9463-620783B419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55877" y="3984729"/>
              <a:ext cx="1885071" cy="6734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F4A4A5-F1B7-431E-8B3F-CF67DBAE9C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7" y="2175135"/>
            <a:ext cx="4182218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45633</TotalTime>
  <Words>816</Words>
  <Application>Microsoft Office PowerPoint</Application>
  <PresentationFormat>Widescreen</PresentationFormat>
  <Paragraphs>96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High efficiency vertical for 7, 14 and 21 MHz</vt:lpstr>
      <vt:lpstr>34 foot vertical at 7 and 21 MHz 21 MHz has less ground loss</vt:lpstr>
      <vt:lpstr>34 foot vertical at 7, 14 and 21 MHz Note increased efficiency at 21 MHz in far right column</vt:lpstr>
      <vt:lpstr>At 21 MHz efficiency of a vertical monopole increases with height from 24 to 34 feet</vt:lpstr>
      <vt:lpstr>Radiation pattern of vertical monopole at 21 MHz l= 24,27,30, 33 and 36 feet</vt:lpstr>
      <vt:lpstr>Design</vt:lpstr>
      <vt:lpstr>27.5 foot high efficiency vertical for 7, 14 and 21 MHz</vt:lpstr>
      <vt:lpstr>Design methodology and constraints</vt:lpstr>
      <vt:lpstr>7 and 14 MHz gain is -1.4 dBi, 21 MHz gain is +2.6 dBi at 15 degrees elevation over poor ground</vt:lpstr>
      <vt:lpstr>Simulation details</vt:lpstr>
      <vt:lpstr>Simulation with perfect ground shows trap loss &lt;0.2 dB for Q= 200 inductor</vt:lpstr>
      <vt:lpstr>Simulated result using a 1 uH Hairpin (20m)</vt:lpstr>
      <vt:lpstr>40 and 15m simulated result with 1 uH Hairpin</vt:lpstr>
      <vt:lpstr>As built</vt:lpstr>
      <vt:lpstr>Trap adjusted for 13.78 MHz (2.0 uH, 67 pF) Resonance below band minimizes losses</vt:lpstr>
      <vt:lpstr>Tuning rules</vt:lpstr>
      <vt:lpstr>Antenna mounted to ground stake for initial tuning 68 inch stubs, 15 to 25 Ohm ground loss</vt:lpstr>
      <vt:lpstr>68 inch stubs- should hairpin match OK with lower ground losses of roof mounting</vt:lpstr>
      <vt:lpstr>Will roof mounting affect low angle lobes? Vertical raised to 15 feet improves 20m slightly while 15m degrades slightly</vt:lpstr>
      <vt:lpstr>Roof mounted antenna Real part is 33 Ohms on 40 and 20m (measured at feed point)</vt:lpstr>
      <vt:lpstr>1.5 uH Hairpin added</vt:lpstr>
      <vt:lpstr>Return loss measured in shack</vt:lpstr>
      <vt:lpstr>40m return loss</vt:lpstr>
      <vt:lpstr>20m return loss</vt:lpstr>
      <vt:lpstr>15m return loss</vt:lpstr>
      <vt:lpstr>Conclusions</vt:lpstr>
      <vt:lpstr>Appendix</vt:lpstr>
      <vt:lpstr>Notes on measuring coils with VNA</vt:lpstr>
      <vt:lpstr>Coil measured using S21 method</vt:lpstr>
      <vt:lpstr>Resonated with 67 pF, S21method</vt:lpstr>
      <vt:lpstr>Coil measured using S11 method</vt:lpstr>
      <vt:lpstr>Resonated with 67 pF, S11 method</vt:lpstr>
      <vt:lpstr>Measurement of resonator Q</vt:lpstr>
      <vt:lpstr>Q= 175 (assuming Q of ceramic capacitor is &gt;&gt; than Q of inductor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Purden</dc:creator>
  <cp:lastModifiedBy>purden</cp:lastModifiedBy>
  <cp:revision>178</cp:revision>
  <cp:lastPrinted>2019-01-30T00:03:23Z</cp:lastPrinted>
  <dcterms:created xsi:type="dcterms:W3CDTF">2018-04-18T01:55:42Z</dcterms:created>
  <dcterms:modified xsi:type="dcterms:W3CDTF">2020-07-02T02:49:58Z</dcterms:modified>
</cp:coreProperties>
</file>