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7" r:id="rId4"/>
    <p:sldId id="256" r:id="rId5"/>
    <p:sldId id="259" r:id="rId6"/>
    <p:sldId id="260" r:id="rId7"/>
    <p:sldId id="261" r:id="rId8"/>
    <p:sldId id="267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0F15-ABB3-4CC0-A8EA-1EA73EDA5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BEF01-AE64-4B9D-9FF1-C3A93F08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7E627-253F-46CF-84A9-91256E2B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8404-B826-4977-BA60-786224BA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49A0F-0A08-4756-B413-9F04D20E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3186-4486-41CC-9FA3-B37FC997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D07B3-C333-4D49-87B0-A5988F1A3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F322-3D85-4CDE-9FB9-F71ECF64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5504-DFCB-4CF5-94D3-4817E9AB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A63E-A21A-4A96-9B40-6FCAF2D2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36452-DBA6-41D4-8863-1197DFEBF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0B385-196E-4400-BABB-BBBD3AA1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33F5A-A8F7-492C-938A-2FD0FB70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F565-587E-4220-97DC-2694FECF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289F-7143-4792-B29A-67E8B818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46DD-EAA0-44CA-8F0D-F1C55CD5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9DD1-70CD-49F0-B8BF-3B0B424A0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49E1C-AC61-488D-91EC-7D7380BF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14CD2-41C6-492C-89A5-7EC1687B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D975-90CE-410F-BA3D-F5791A15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7427-5BCB-468C-BBDB-39C5DACC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500E0-EFBD-4B28-AEC8-D53A154D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AE88-A7A1-42CC-842E-161910FF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3CAB-9D98-426B-85F1-F76FBB7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B7EE4-2F0D-4125-B951-2F6A62B6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85BF-E5CF-4AC9-A1D0-2ECA5C84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939F-4B81-44E8-8B27-4927AB0E7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0B071-B43C-49C3-AE58-BD2EE85D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23988-3290-4989-9741-58313EEA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291C-4B82-4349-8162-03EA0347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6C69C-7ED0-489F-A82A-EFC4BB3C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DFB8-21D8-4C20-A0FF-99C74E15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34D8-2772-40F4-B752-CE292E40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F36C6-19FF-4386-B561-CEAF4F3E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FB3D3-9CFD-4E2A-A982-FA1639F76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D0485-58DC-4891-8394-E10FE4B82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A68AF-2121-4FC7-A9DC-9744958F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D0B51-DAD6-4D29-8D96-514F1968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50595-C3B3-438D-8941-060D5FAA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0105-C1F7-492A-97D3-C75EB4CF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8C222-3F8A-458A-A6B3-2AD38FF3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48D0C-235F-4006-8306-6D03492F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4F13D-82A2-4BB6-996E-28A29E46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843E6-2AD2-42B0-9946-D3106E21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957BE-2060-43C7-85F7-8AB8D27A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CF931-8C50-4DC4-94ED-9F6936E4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62D9-618A-4DF0-95F0-F7293AEB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3A5C-0B1D-4F22-A0B8-EDF11529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99A04-D1E9-43EF-AB86-1464D225B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9AA88-8B45-4121-BB34-00C8CAC9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58B13-1759-42EA-AC5F-D40FA828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79B7D-CBCA-4207-85E2-AF4C5641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0966-21FD-4C4A-96D9-CF44EF8D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ED5D5-0F78-44E4-9D17-89D940F3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5AC18-1385-4EEA-95A1-102BEE3C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90F73-DFB7-4CA1-9718-70C12C09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D7AF0-3766-4C1E-AF06-B3992268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11321-0060-4324-A45E-EE38DF54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1D613-C8FF-4EA2-9B35-19B6EC0C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6EA4-6DDF-474E-B143-CFCA935F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E39B-8CAE-46CA-9413-A499BBD86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8E61-C034-4948-9425-A826F74D482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AE60-8B27-49DB-A253-E514CD764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8830-EFCC-4D78-AEBA-3338A2CE4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70D3-0D53-42E5-9A47-905DED32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3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1D2D-7F0F-4469-B6C0-8986653C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Evaluate XM240 loading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2AA9-2F87-4A03-AC8B-9510D989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Method</a:t>
            </a:r>
          </a:p>
          <a:p>
            <a:pPr lvl="1"/>
            <a:r>
              <a:rPr lang="en-US" dirty="0"/>
              <a:t>Fabricate test coil with same characteristics as XM240 coil</a:t>
            </a:r>
          </a:p>
          <a:p>
            <a:pPr lvl="2"/>
            <a:r>
              <a:rPr lang="en-US" dirty="0"/>
              <a:t>Better test measurement accuracy without aluminum tubes</a:t>
            </a:r>
          </a:p>
          <a:p>
            <a:pPr lvl="1"/>
            <a:r>
              <a:rPr lang="en-US" dirty="0"/>
              <a:t>Measure Q at 7 MHz and SRF</a:t>
            </a:r>
          </a:p>
          <a:p>
            <a:pPr lvl="1"/>
            <a:r>
              <a:rPr lang="en-US" dirty="0"/>
              <a:t>Add capacitive hat</a:t>
            </a:r>
          </a:p>
          <a:p>
            <a:pPr lvl="2"/>
            <a:r>
              <a:rPr lang="en-US" dirty="0"/>
              <a:t>Evaluate effect on loading coil (is SRF lower affecting performance?)</a:t>
            </a:r>
          </a:p>
          <a:p>
            <a:pPr lvl="2"/>
            <a:endParaRPr lang="en-US" dirty="0"/>
          </a:p>
          <a:p>
            <a:r>
              <a:rPr lang="en-US" dirty="0"/>
              <a:t>XM240 loading coil </a:t>
            </a:r>
          </a:p>
          <a:p>
            <a:pPr lvl="1"/>
            <a:r>
              <a:rPr lang="en-US" dirty="0"/>
              <a:t>68T</a:t>
            </a:r>
          </a:p>
          <a:p>
            <a:pPr lvl="1"/>
            <a:r>
              <a:rPr lang="en-US" dirty="0"/>
              <a:t>12 Ga enamel wire</a:t>
            </a:r>
          </a:p>
          <a:p>
            <a:pPr lvl="1"/>
            <a:r>
              <a:rPr lang="en-US" dirty="0"/>
              <a:t>¾ inch fiberglass rod</a:t>
            </a:r>
          </a:p>
          <a:p>
            <a:pPr lvl="1"/>
            <a:r>
              <a:rPr lang="en-US" dirty="0"/>
              <a:t>5.57 inch long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2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CA03-BA85-404C-A956-F2F8D529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With capacitive hat, the coil is well behaved to 20 MHz</a:t>
            </a:r>
            <a:br>
              <a:rPr lang="en-US" sz="3600" dirty="0"/>
            </a:br>
            <a:r>
              <a:rPr lang="en-US" sz="2800" dirty="0"/>
              <a:t>SRF is still about 40 MHz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DF3D0-99BA-468F-8BC1-014775F5D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1561881"/>
            <a:ext cx="10770704" cy="54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B74A93-71C2-41A7-8C4B-9A4981FB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022719-E2EF-4CB8-8610-3E399EAA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0526" cy="4351338"/>
          </a:xfrm>
        </p:spPr>
        <p:txBody>
          <a:bodyPr/>
          <a:lstStyle/>
          <a:p>
            <a:r>
              <a:rPr lang="en-US" dirty="0"/>
              <a:t>Q of loading coil used in XM-240 is around 250</a:t>
            </a:r>
          </a:p>
          <a:p>
            <a:r>
              <a:rPr lang="en-US" dirty="0"/>
              <a:t>The capacitive hat does not appear to affect coil performance at 7 MHz</a:t>
            </a:r>
          </a:p>
          <a:p>
            <a:r>
              <a:rPr lang="en-US" dirty="0" err="1"/>
              <a:t>Heatshrink</a:t>
            </a:r>
            <a:r>
              <a:rPr lang="en-US" dirty="0"/>
              <a:t> has no effect on performance</a:t>
            </a:r>
          </a:p>
          <a:p>
            <a:r>
              <a:rPr lang="en-US" dirty="0"/>
              <a:t>NEC simulations by others indicate that a maximum gain of 0.5 </a:t>
            </a:r>
            <a:r>
              <a:rPr lang="en-US" dirty="0" err="1"/>
              <a:t>db</a:t>
            </a:r>
            <a:r>
              <a:rPr lang="en-US" dirty="0"/>
              <a:t> can be achieved by replacing these coils with airwound inductors having Q’s near 900</a:t>
            </a:r>
          </a:p>
        </p:txBody>
      </p:sp>
    </p:spTree>
    <p:extLst>
      <p:ext uri="{BB962C8B-B14F-4D97-AF65-F5344CB8AC3E}">
        <p14:creationId xmlns:p14="http://schemas.microsoft.com/office/powerpoint/2010/main" val="187776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6151-7F90-4113-921B-31649676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Brian </a:t>
            </a:r>
            <a:r>
              <a:rPr lang="en-US" sz="3600" dirty="0" err="1"/>
              <a:t>Beezley’s</a:t>
            </a:r>
            <a:r>
              <a:rPr lang="en-US" sz="3600" dirty="0"/>
              <a:t> Coil 4.09 predicts L= 8.6 </a:t>
            </a:r>
            <a:r>
              <a:rPr lang="en-US" sz="3600" dirty="0" err="1"/>
              <a:t>uH</a:t>
            </a:r>
            <a:r>
              <a:rPr lang="en-US" sz="3600" dirty="0"/>
              <a:t>, Q=272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49AC4-C5C5-4752-B20A-6B8F46D6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331" y="1934126"/>
            <a:ext cx="7779147" cy="45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3CCE-A42D-422F-9E2B-BF8C9D40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 coil fabricated using fiberglass rod from Max Gain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9CFD3-723D-4A16-8AAC-D0138ED8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134" y="-1417584"/>
            <a:ext cx="3446585" cy="1037166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CA753-A9F2-4C06-8E06-6A67AE602511}"/>
              </a:ext>
            </a:extLst>
          </p:cNvPr>
          <p:cNvSpPr txBox="1"/>
          <p:nvPr/>
        </p:nvSpPr>
        <p:spPr>
          <a:xfrm>
            <a:off x="2912012" y="5542671"/>
            <a:ext cx="5428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62.5T, 12 Ga Enamel wire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35411-D30C-49E6-B11D-03B14B979CFF}"/>
              </a:ext>
            </a:extLst>
          </p:cNvPr>
          <p:cNvSpPr txBox="1"/>
          <p:nvPr/>
        </p:nvSpPr>
        <p:spPr>
          <a:xfrm>
            <a:off x="607798" y="6250557"/>
            <a:ext cx="1097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Hand wound coil is not quite as tightly wound as commercial version but should still be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24597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A1300B-D40F-4456-B9D8-42E6FE2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5612"/>
            <a:ext cx="1100924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Measurements made using two port VNA</a:t>
            </a:r>
            <a:br>
              <a:rPr lang="en-US" sz="3600" dirty="0"/>
            </a:br>
            <a:r>
              <a:rPr lang="en-US" sz="2400" dirty="0"/>
              <a:t>Thru (S21) measurement is more accurate for high impedances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97802-E9FA-4E05-8B6C-33AD58E7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408698"/>
            <a:ext cx="10866782" cy="5449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27BA0-44F4-4468-9058-10C71982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4214190"/>
            <a:ext cx="2570921" cy="1928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5AF2DB-261F-4C02-8129-749A9F91DCB4}"/>
              </a:ext>
            </a:extLst>
          </p:cNvPr>
          <p:cNvSpPr txBox="1"/>
          <p:nvPr/>
        </p:nvSpPr>
        <p:spPr>
          <a:xfrm>
            <a:off x="4187687" y="3265091"/>
            <a:ext cx="4592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L= 9.1 </a:t>
            </a:r>
            <a:r>
              <a:rPr lang="en-US" sz="3600" dirty="0" err="1"/>
              <a:t>uH</a:t>
            </a:r>
            <a:r>
              <a:rPr lang="en-US" sz="3600" dirty="0"/>
              <a:t>, SRF= 45 MHz</a:t>
            </a:r>
          </a:p>
        </p:txBody>
      </p:sp>
    </p:spTree>
    <p:extLst>
      <p:ext uri="{BB962C8B-B14F-4D97-AF65-F5344CB8AC3E}">
        <p14:creationId xmlns:p14="http://schemas.microsoft.com/office/powerpoint/2010/main" val="117070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4047-2DD3-4761-981E-AA72F21D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To measure Q, the coil is resonated at 7 MHz with a ceramic capacitor and the insertion loss of the parallel resonant circuit measured</a:t>
            </a:r>
            <a:br>
              <a:rPr lang="en-US" sz="3600" dirty="0"/>
            </a:br>
            <a:r>
              <a:rPr lang="en-US" sz="2200" b="1" dirty="0"/>
              <a:t>Q= center frequency divided by the 3 dB bandwidth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C4D74-E7B1-426E-ADA4-261AF3B3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1930114"/>
            <a:ext cx="9826997" cy="492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A5BCE-B444-4A06-AF5C-A6129B9A8B5B}"/>
              </a:ext>
            </a:extLst>
          </p:cNvPr>
          <p:cNvSpPr txBox="1"/>
          <p:nvPr/>
        </p:nvSpPr>
        <p:spPr>
          <a:xfrm>
            <a:off x="5181601" y="2782669"/>
            <a:ext cx="352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Measured Q= 240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81983-7F7D-47F4-886A-07E39F7D7170}"/>
              </a:ext>
            </a:extLst>
          </p:cNvPr>
          <p:cNvSpPr txBox="1"/>
          <p:nvPr/>
        </p:nvSpPr>
        <p:spPr>
          <a:xfrm>
            <a:off x="7455877" y="5655212"/>
            <a:ext cx="240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pF ceramic capacitor</a:t>
            </a:r>
          </a:p>
        </p:txBody>
      </p:sp>
    </p:spTree>
    <p:extLst>
      <p:ext uri="{BB962C8B-B14F-4D97-AF65-F5344CB8AC3E}">
        <p14:creationId xmlns:p14="http://schemas.microsoft.com/office/powerpoint/2010/main" val="10761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CDAC-9388-4BDD-893A-8919C44C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heatshrink</a:t>
            </a:r>
            <a:r>
              <a:rPr lang="en-US" dirty="0"/>
              <a:t> tubing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D4181-3788-4784-B4D5-41B78D27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226365"/>
            <a:ext cx="9144000" cy="2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2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9F16-61F0-4917-8AAB-892BE755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Heatshrink</a:t>
            </a:r>
            <a:r>
              <a:rPr lang="en-US" sz="3600" dirty="0"/>
              <a:t> tubing has little effect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94F0A-15F8-45E4-9A29-EAA0A3FF0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84804"/>
            <a:ext cx="10515600" cy="5273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660AC-BF7D-4B5C-B256-F54DCED3D38F}"/>
              </a:ext>
            </a:extLst>
          </p:cNvPr>
          <p:cNvSpPr txBox="1"/>
          <p:nvPr/>
        </p:nvSpPr>
        <p:spPr>
          <a:xfrm>
            <a:off x="5181601" y="2782669"/>
            <a:ext cx="352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Measured Q= 230</a:t>
            </a:r>
          </a:p>
        </p:txBody>
      </p:sp>
    </p:spTree>
    <p:extLst>
      <p:ext uri="{BB962C8B-B14F-4D97-AF65-F5344CB8AC3E}">
        <p14:creationId xmlns:p14="http://schemas.microsoft.com/office/powerpoint/2010/main" val="15244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13CC-6462-4D7E-A4E5-5835B8CE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Capacitive hat added using 34.5 inch lengths of enamel wire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5467E-35B6-44FA-ACB9-E2F17E3D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59" y="1015752"/>
            <a:ext cx="4714370" cy="628292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130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E7C7-F261-45E8-9A66-35FE8CC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Measured Q=267 with capacitive 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CE42A-CF15-443F-AE47-BECDC047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" y="1590261"/>
            <a:ext cx="10504717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282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Objective: Evaluate XM240 loading coil</vt:lpstr>
      <vt:lpstr>Brian Beezley’s Coil 4.09 predicts L= 8.6 uH, Q=272</vt:lpstr>
      <vt:lpstr>Test coil fabricated using fiberglass rod from Max Gain Systems</vt:lpstr>
      <vt:lpstr>Measurements made using two port VNA Thru (S21) measurement is more accurate for high impedances</vt:lpstr>
      <vt:lpstr>To measure Q, the coil is resonated at 7 MHz with a ceramic capacitor and the insertion loss of the parallel resonant circuit measured Q= center frequency divided by the 3 dB bandwidth</vt:lpstr>
      <vt:lpstr>Add heatshrink tubing</vt:lpstr>
      <vt:lpstr>Heatshrink tubing has little effect </vt:lpstr>
      <vt:lpstr>Capacitive hat added using 34.5 inch lengths of enamel wire</vt:lpstr>
      <vt:lpstr>Measured Q=267 with capacitive hat</vt:lpstr>
      <vt:lpstr>With capacitive hat, the coil is well behaved to 20 MHz SRF is still about 40 MHz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George Purden</cp:lastModifiedBy>
  <cp:revision>29</cp:revision>
  <dcterms:created xsi:type="dcterms:W3CDTF">2021-08-20T00:11:47Z</dcterms:created>
  <dcterms:modified xsi:type="dcterms:W3CDTF">2021-08-21T04:56:11Z</dcterms:modified>
</cp:coreProperties>
</file>